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4" r:id="rId20"/>
    <p:sldId id="275" r:id="rId21"/>
    <p:sldId id="278" r:id="rId22"/>
    <p:sldId id="303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E3FF"/>
    <a:srgbClr val="AAE571"/>
    <a:srgbClr val="FFFEFA"/>
    <a:srgbClr val="F5F5F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9" autoAdjust="0"/>
    <p:restoredTop sz="91899" autoAdjust="0"/>
  </p:normalViewPr>
  <p:slideViewPr>
    <p:cSldViewPr snapToGrid="0" snapToObjects="1">
      <p:cViewPr>
        <p:scale>
          <a:sx n="75" d="100"/>
          <a:sy n="75" d="100"/>
        </p:scale>
        <p:origin x="654" y="-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84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314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1AE28-08BF-7F0B-E948-6A54E6B29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25B180-4FCC-1A63-CB6D-19C57349D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5BC891-A50A-A7EF-6A59-4D34123D8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68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6DD5D-D47D-3EC1-4125-9018F61B1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64B58D-CC2B-049B-3FE9-9BB3578DC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4E0F03-4795-5094-798B-CE746C863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741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BBA39-33EE-4388-9085-8D2944AF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309B40-9F47-AAF9-8F8C-CC445A607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3307AB-3732-6712-3634-763FDC888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619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EAEC9-A00E-B9F9-854D-9C70CE738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094197-9572-4B85-DCF3-0EE953A66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BC065F-F182-2E4B-8EFD-E8A232F76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005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EA49-60A7-0A13-BADE-C0A2801C6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C0B366-0861-F4D8-BEAE-EA3095E6B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D42AD6-F61B-BAE0-8526-1760FB17E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293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FE81D-1CBD-9BA7-E943-2582F0645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7F5762-3752-4686-B195-D0985773D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BF035C-BE87-27AE-47BD-88B80C6C1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37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7CD1F-88DC-0956-13D4-2D743A092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110B1-994C-0F5A-0509-940B2B973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7DC5A2-B983-5DDC-1748-D9EE7507D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870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67B74-DE0F-E62C-A933-3389141AD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F34A8B-5530-E49A-BA17-82C7BFEBBE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C36426-9187-C319-776D-C02D08A31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641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C8299-0B0E-49B5-EDFD-46AE94B7D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F5D968-FCC5-66A7-4504-067F6884D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E58C15-5CC3-24B1-C000-2EDC65173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93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00D35-6DC1-BF9D-3103-4DEA5950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4D149-21EF-5A3D-5BC3-913AC57E6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B3BDBD-D335-1A0C-770E-6B4C90059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11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062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19C00-D47F-1026-E393-CE0E60809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955B2C-8D76-4F68-86B3-CD5FB40BA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32B4CA-A2A3-E04A-6D69-55323C352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067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14294-AD9F-49CB-29F6-8F70200B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CE560D-E6B1-17EE-111C-641C41064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56FC72-2466-AB29-94C1-09134F96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391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201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E549F-F5C2-31F9-0FCB-7EED6B98C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D09913-9353-4086-E620-21730E53C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656DCD-BCBB-1401-CECB-3B947DB62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153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2FB62-B6F2-D690-1F56-0EAB38CC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887E1B-C247-9AA9-BD3E-67753FD55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AB8A4-3B14-BB4E-C615-84172EA5C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45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2FE3-C0AE-7C1E-12BB-1E729C32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77D000-67C7-5769-B6DE-96A5558BD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1FADFD-327D-3F87-EDD5-C282AB0A4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967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20A6F-D2EE-22E8-D2B8-C866F1C78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E98EB-D64C-C432-5624-CBAD06255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3EEB16-75DE-79BF-9D2E-6F51D128F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199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32DCC-7615-9CA5-B038-EE7B55672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9F6B25-0280-5944-F887-B19F99F8E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18E10D-C3B5-30F5-410D-E2D5AC207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346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F161D-A384-EC70-403A-FCD1A51FD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1A7785-B584-7DBE-1F55-AE065C1B6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4134E9-C154-DBE1-BA84-4D83CB3FC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06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5CDC9-FFBE-FD48-5FC6-D784C87D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508EC2-3847-188C-91EC-5D944881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2C5829-D02E-01C5-7EC3-DB03F5E2F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3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20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A875F-BD62-A099-5E74-1420C51E4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4A7C20-C387-B313-0F05-3C551DA9C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FA550A-2BFA-B346-0CFB-271131846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988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4943-3FC1-FC4A-87EE-01C12684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2644AD-6731-2513-20E1-0F737F923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782A92-34D2-783D-F9CF-88C9625E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209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FECC0-0140-893F-8E75-9313589E6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0AFE1D-2734-479C-85D2-EC9F0EE08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425FB5-E663-B361-953D-943D55B9A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218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A69B0-D6EE-23B7-929A-2948EB6E9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03793B-D75B-71D4-BB0E-E1E28C66B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1A9B5A-076B-BFDB-0697-479680847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5906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F7B65-5A82-55F1-2A55-23641B1C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18ECF7-3587-561D-A32F-1792B7D57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46C41-7099-23B2-52F2-25C92B0F3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569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904D-C885-197E-A8FE-5E0D71E2B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7BAED1-EA7E-FFCF-233A-C730833E1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EEFE43-4121-B2DF-C5B2-02CDB68D8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79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BFEC8-5A55-CC57-EAC9-9A6CC4EA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D90AAD-05F0-181F-4399-E5F289FF4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82DCEA-EF58-5784-42CB-5CF7FB0B1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2840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A8BB0-8C26-F2FA-B37A-5A7804BFD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711CCE-C1E5-9FE1-E195-9400982E2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655CBA-8B67-77AC-5E3B-B0DD2908E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351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5D6CC-A193-1102-104D-73611D31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156B2-E643-7E91-523F-883130EF6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CDCC36-914C-9D03-A4E2-608A7987C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754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7A5C-20AE-5C40-103B-79CF9E27C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F0F51-4566-2054-3386-E0AAE6894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D4C435-BE1D-751D-DB77-E2B3767B3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3101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10FD3-1BE9-C869-2991-ACDB86FE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1A97B2-CC39-039B-FFA2-EBA847C45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3D8CB1-AD67-A9D8-0E80-0FD275C9C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084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95FC7-B3E5-E9C9-1E9D-3C9559646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191441-B4BA-FF95-99E5-1A260DA0B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B5A938-7443-5F40-8151-2602FFAC0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672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C52D-2EF0-A793-2AF0-29E850BAE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7EC9A4-6909-1C57-D076-49CFB2A5B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13A935-CE27-01E6-245A-45BC152C4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141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CA4FC-BDAB-889B-BFD4-1A3A8159A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EE808B-1B8E-01BD-4373-E2645B03B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96F3CA-77ED-9053-A6A2-9474415D3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359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27911-BBA0-DA95-A603-C24AAE52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DB239F-FA7D-F20D-4571-EFD1EAD5E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CACF76-200A-2CD0-1273-2D030FE8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481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1746-3927-58CF-4A7A-358CA424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FB4DB1-B79A-E087-F227-9BB322DF7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EDEEE6-397B-BE4A-1FEC-65E093ED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209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64A3E-C101-5A98-97F6-82CD62BF5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62AB59-A609-0638-922A-B3C4DEF3B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B0B5DE-B813-1A59-CA7A-B46A76B73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905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BEF68-06DC-E4C5-567A-E4A57AEA9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115369-F281-14D1-AF4C-8E865CC6A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756FDF-122E-78DF-CB9C-856B2AD1F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797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6300D-8D66-6C03-D20A-F0CEF914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9C88A4-18AB-70E4-EFFD-222B88466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B9579E-AA51-F661-CBDE-568ABCE97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718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87CF7-D9B0-80EC-9EDB-7D9C17B3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182EF7-3338-5040-D992-0DCC20A9F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E538F1-DD72-1B05-5992-7FE0483E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1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64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프레젠테이션 장표" descr="preencoded.png">
            <a:extLst>
              <a:ext uri="{FF2B5EF4-FFF2-40B4-BE49-F238E27FC236}">
                <a16:creationId xmlns:a16="http://schemas.microsoft.com/office/drawing/2014/main" id="{91F83741-0FDD-D4F7-F42D-E22D320B3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975" y="200025"/>
            <a:ext cx="17897475" cy="9877425"/>
          </a:xfrm>
          <a:prstGeom prst="rect">
            <a:avLst/>
          </a:prstGeom>
        </p:spPr>
      </p:pic>
      <p:sp>
        <p:nvSpPr>
          <p:cNvPr id="11" name="name_4">
            <a:extLst>
              <a:ext uri="{FF2B5EF4-FFF2-40B4-BE49-F238E27FC236}">
                <a16:creationId xmlns:a16="http://schemas.microsoft.com/office/drawing/2014/main" id="{C55DBC26-35D4-8F69-A49C-4BB706D15FA2}"/>
              </a:ext>
            </a:extLst>
          </p:cNvPr>
          <p:cNvSpPr/>
          <p:nvPr userDrawn="1"/>
        </p:nvSpPr>
        <p:spPr>
          <a:xfrm>
            <a:off x="3476625" y="8839200"/>
            <a:ext cx="219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975" b="1" dirty="0">
                <a:solidFill>
                  <a:srgbClr val="80858A"/>
                </a:solidFill>
                <a:latin typeface="SF Pro Display Bold" pitchFamily="34" charset="0"/>
                <a:ea typeface="SF Pro Display Bold" pitchFamily="34" charset="-122"/>
                <a:cs typeface="SF Pro Display Bold" pitchFamily="34" charset="-120"/>
              </a:rPr>
              <a:t>4</a:t>
            </a:r>
            <a:endParaRPr lang="en-US" sz="975" dirty="0"/>
          </a:p>
        </p:txBody>
      </p:sp>
      <p:pic>
        <p:nvPicPr>
          <p:cNvPr id="18" name="Frame 2220" descr="preencoded.png">
            <a:extLst>
              <a:ext uri="{FF2B5EF4-FFF2-40B4-BE49-F238E27FC236}">
                <a16:creationId xmlns:a16="http://schemas.microsoft.com/office/drawing/2014/main" id="{FF544AEE-6F99-A5C1-EAA9-EE3627EE3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5350" y="1371600"/>
            <a:ext cx="3714750" cy="8039100"/>
          </a:xfrm>
          <a:prstGeom prst="rect">
            <a:avLst/>
          </a:prstGeom>
        </p:spPr>
      </p:pic>
      <p:pic>
        <p:nvPicPr>
          <p:cNvPr id="28" name="Frame 7203" descr="preencoded.png">
            <a:extLst>
              <a:ext uri="{FF2B5EF4-FFF2-40B4-BE49-F238E27FC236}">
                <a16:creationId xmlns:a16="http://schemas.microsoft.com/office/drawing/2014/main" id="{C6472182-1273-4AC8-96F5-D78262BB7B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78594" y="200025"/>
            <a:ext cx="17895094" cy="438150"/>
          </a:xfrm>
          <a:prstGeom prst="rect">
            <a:avLst/>
          </a:prstGeom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4EF0BD5F-80D3-F2E1-3904-1374F6C76EC8}"/>
              </a:ext>
            </a:extLst>
          </p:cNvPr>
          <p:cNvSpPr/>
          <p:nvPr userDrawn="1"/>
        </p:nvSpPr>
        <p:spPr>
          <a:xfrm>
            <a:off x="447675" y="295275"/>
            <a:ext cx="695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kern="0" spc="-75" dirty="0" err="1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화면</a:t>
            </a:r>
            <a:r>
              <a:rPr 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ID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D65B0D13-5C50-24C8-9AE4-CB7AC79AA2CC}"/>
              </a:ext>
            </a:extLst>
          </p:cNvPr>
          <p:cNvSpPr/>
          <p:nvPr userDrawn="1"/>
        </p:nvSpPr>
        <p:spPr>
          <a:xfrm>
            <a:off x="4819650" y="295275"/>
            <a:ext cx="695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ko-KR" alt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화면 </a:t>
            </a:r>
            <a:r>
              <a:rPr lang="en-US" altLang="ko-KR" sz="1350" kern="0" spc="-75" dirty="0" err="1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이름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31" name="ID">
            <a:extLst>
              <a:ext uri="{FF2B5EF4-FFF2-40B4-BE49-F238E27FC236}">
                <a16:creationId xmlns:a16="http://schemas.microsoft.com/office/drawing/2014/main" id="{BD044481-63A8-D96C-F009-2C65780C0993}"/>
              </a:ext>
            </a:extLst>
          </p:cNvPr>
          <p:cNvSpPr/>
          <p:nvPr userDrawn="1"/>
        </p:nvSpPr>
        <p:spPr>
          <a:xfrm>
            <a:off x="11401425" y="295275"/>
            <a:ext cx="552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ko-KR" alt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작성일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32" name="default_name">
            <a:extLst>
              <a:ext uri="{FF2B5EF4-FFF2-40B4-BE49-F238E27FC236}">
                <a16:creationId xmlns:a16="http://schemas.microsoft.com/office/drawing/2014/main" id="{62E80118-DDA4-2A99-C8CA-2E6F1364178C}"/>
              </a:ext>
            </a:extLst>
          </p:cNvPr>
          <p:cNvSpPr/>
          <p:nvPr userDrawn="1"/>
        </p:nvSpPr>
        <p:spPr>
          <a:xfrm>
            <a:off x="15306675" y="295275"/>
            <a:ext cx="5048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ko-KR" alt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비고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33" name="텍스트 개체 틀 150">
            <a:extLst>
              <a:ext uri="{FF2B5EF4-FFF2-40B4-BE49-F238E27FC236}">
                <a16:creationId xmlns:a16="http://schemas.microsoft.com/office/drawing/2014/main" id="{E00BB7F6-258C-174C-42A0-898D7F634E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85750"/>
            <a:ext cx="2971800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34" name="텍스트 개체 틀 150">
            <a:extLst>
              <a:ext uri="{FF2B5EF4-FFF2-40B4-BE49-F238E27FC236}">
                <a16:creationId xmlns:a16="http://schemas.microsoft.com/office/drawing/2014/main" id="{255E4279-BD4E-24BE-B88C-FAFB52B1C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6924" y="280987"/>
            <a:ext cx="509587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35" name="텍스트 개체 틀 150">
            <a:extLst>
              <a:ext uri="{FF2B5EF4-FFF2-40B4-BE49-F238E27FC236}">
                <a16:creationId xmlns:a16="http://schemas.microsoft.com/office/drawing/2014/main" id="{0A3FE5CA-7E61-0793-7C01-6E624C1EE1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92023" y="276225"/>
            <a:ext cx="2466977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36" name="텍스트 개체 틀 150">
            <a:extLst>
              <a:ext uri="{FF2B5EF4-FFF2-40B4-BE49-F238E27FC236}">
                <a16:creationId xmlns:a16="http://schemas.microsoft.com/office/drawing/2014/main" id="{EDE37A66-C7B3-41CB-9C30-93821DB12C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59175" y="276225"/>
            <a:ext cx="174307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70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프레젠테이션 장표" descr="preencoded.png">
            <a:extLst>
              <a:ext uri="{FF2B5EF4-FFF2-40B4-BE49-F238E27FC236}">
                <a16:creationId xmlns:a16="http://schemas.microsoft.com/office/drawing/2014/main" id="{6DC7EE63-D667-0C84-5A08-BCF349798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975" y="200025"/>
            <a:ext cx="17897475" cy="9877425"/>
          </a:xfrm>
          <a:prstGeom prst="rect">
            <a:avLst/>
          </a:prstGeom>
        </p:spPr>
      </p:pic>
      <p:pic>
        <p:nvPicPr>
          <p:cNvPr id="104" name="Frame 2220" descr="preencoded.png">
            <a:extLst>
              <a:ext uri="{FF2B5EF4-FFF2-40B4-BE49-F238E27FC236}">
                <a16:creationId xmlns:a16="http://schemas.microsoft.com/office/drawing/2014/main" id="{0E07A8FE-4EC3-9F35-AE8C-E307CCD3A7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5350" y="1371600"/>
            <a:ext cx="8382000" cy="8039100"/>
          </a:xfrm>
          <a:prstGeom prst="rect">
            <a:avLst/>
          </a:prstGeom>
        </p:spPr>
      </p:pic>
      <p:pic>
        <p:nvPicPr>
          <p:cNvPr id="12" name="Frame 7203" descr="preencoded.png">
            <a:extLst>
              <a:ext uri="{FF2B5EF4-FFF2-40B4-BE49-F238E27FC236}">
                <a16:creationId xmlns:a16="http://schemas.microsoft.com/office/drawing/2014/main" id="{B8697847-847A-6CA7-99B1-12567106474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78594" y="200025"/>
            <a:ext cx="17895094" cy="43815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762FBE9D-4946-0FE0-C0FC-D9497EA2DB73}"/>
              </a:ext>
            </a:extLst>
          </p:cNvPr>
          <p:cNvSpPr/>
          <p:nvPr userDrawn="1"/>
        </p:nvSpPr>
        <p:spPr>
          <a:xfrm>
            <a:off x="447675" y="295275"/>
            <a:ext cx="695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kern="0" spc="-75" dirty="0" err="1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화면</a:t>
            </a:r>
            <a:r>
              <a:rPr 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ID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430E66E7-62C5-018F-1986-F727CCD6DFCA}"/>
              </a:ext>
            </a:extLst>
          </p:cNvPr>
          <p:cNvSpPr/>
          <p:nvPr userDrawn="1"/>
        </p:nvSpPr>
        <p:spPr>
          <a:xfrm>
            <a:off x="4819650" y="295275"/>
            <a:ext cx="695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ko-KR" alt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화면 </a:t>
            </a:r>
            <a:r>
              <a:rPr lang="en-US" altLang="ko-KR" sz="1350" kern="0" spc="-75" dirty="0" err="1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이름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5" name="ID">
            <a:extLst>
              <a:ext uri="{FF2B5EF4-FFF2-40B4-BE49-F238E27FC236}">
                <a16:creationId xmlns:a16="http://schemas.microsoft.com/office/drawing/2014/main" id="{33B8BB8F-61CF-20C5-D844-DE7C8E2F1524}"/>
              </a:ext>
            </a:extLst>
          </p:cNvPr>
          <p:cNvSpPr/>
          <p:nvPr userDrawn="1"/>
        </p:nvSpPr>
        <p:spPr>
          <a:xfrm>
            <a:off x="11401425" y="295275"/>
            <a:ext cx="552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ko-KR" alt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작성일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" name="default_name">
            <a:extLst>
              <a:ext uri="{FF2B5EF4-FFF2-40B4-BE49-F238E27FC236}">
                <a16:creationId xmlns:a16="http://schemas.microsoft.com/office/drawing/2014/main" id="{1A1D219F-967C-5162-F13C-78D64F4533D7}"/>
              </a:ext>
            </a:extLst>
          </p:cNvPr>
          <p:cNvSpPr/>
          <p:nvPr userDrawn="1"/>
        </p:nvSpPr>
        <p:spPr>
          <a:xfrm>
            <a:off x="15306675" y="295275"/>
            <a:ext cx="5048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ko-KR" alt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비고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7" name="텍스트 개체 틀 150">
            <a:extLst>
              <a:ext uri="{FF2B5EF4-FFF2-40B4-BE49-F238E27FC236}">
                <a16:creationId xmlns:a16="http://schemas.microsoft.com/office/drawing/2014/main" id="{F5E9A968-1EB1-D93B-2907-A87990AD30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85750"/>
            <a:ext cx="2971800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18" name="텍스트 개체 틀 150">
            <a:extLst>
              <a:ext uri="{FF2B5EF4-FFF2-40B4-BE49-F238E27FC236}">
                <a16:creationId xmlns:a16="http://schemas.microsoft.com/office/drawing/2014/main" id="{7C805076-1374-FFA1-A739-1B61448EEE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6924" y="280987"/>
            <a:ext cx="509587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19" name="텍스트 개체 틀 150">
            <a:extLst>
              <a:ext uri="{FF2B5EF4-FFF2-40B4-BE49-F238E27FC236}">
                <a16:creationId xmlns:a16="http://schemas.microsoft.com/office/drawing/2014/main" id="{F6AF69EE-9600-AE2C-B3EC-5D36BD9AF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92023" y="276225"/>
            <a:ext cx="2466977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20" name="텍스트 개체 틀 150">
            <a:extLst>
              <a:ext uri="{FF2B5EF4-FFF2-40B4-BE49-F238E27FC236}">
                <a16:creationId xmlns:a16="http://schemas.microsoft.com/office/drawing/2014/main" id="{63B1FA42-D670-3E2A-4601-40791DF1A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59175" y="276225"/>
            <a:ext cx="174307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프레젠테이션 장표" descr="preencoded.png">
            <a:extLst>
              <a:ext uri="{FF2B5EF4-FFF2-40B4-BE49-F238E27FC236}">
                <a16:creationId xmlns:a16="http://schemas.microsoft.com/office/drawing/2014/main" id="{50B4FCFB-D1DF-11D8-9581-4A8F12004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975" y="200025"/>
            <a:ext cx="17897475" cy="9877425"/>
          </a:xfrm>
          <a:prstGeom prst="rect">
            <a:avLst/>
          </a:prstGeom>
        </p:spPr>
      </p:pic>
      <p:pic>
        <p:nvPicPr>
          <p:cNvPr id="4" name="Frame 7203" descr="preencoded.png">
            <a:extLst>
              <a:ext uri="{FF2B5EF4-FFF2-40B4-BE49-F238E27FC236}">
                <a16:creationId xmlns:a16="http://schemas.microsoft.com/office/drawing/2014/main" id="{130B091A-3D04-9CC9-9EFA-0916B4605A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78594" y="200025"/>
            <a:ext cx="17895094" cy="4381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7900329-61F4-D832-40E9-662E7DD85D2B}"/>
              </a:ext>
            </a:extLst>
          </p:cNvPr>
          <p:cNvSpPr/>
          <p:nvPr userDrawn="1"/>
        </p:nvSpPr>
        <p:spPr>
          <a:xfrm>
            <a:off x="447675" y="295275"/>
            <a:ext cx="695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kern="0" spc="-75" dirty="0" err="1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화면</a:t>
            </a:r>
            <a:r>
              <a:rPr 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ID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BFBF6D7-372B-B8A7-EEE4-4CEEC65269EF}"/>
              </a:ext>
            </a:extLst>
          </p:cNvPr>
          <p:cNvSpPr/>
          <p:nvPr userDrawn="1"/>
        </p:nvSpPr>
        <p:spPr>
          <a:xfrm>
            <a:off x="4819650" y="295275"/>
            <a:ext cx="695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ko-KR" alt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화면 </a:t>
            </a:r>
            <a:r>
              <a:rPr lang="en-US" altLang="ko-KR" sz="1350" kern="0" spc="-75" dirty="0" err="1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이름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ID">
            <a:extLst>
              <a:ext uri="{FF2B5EF4-FFF2-40B4-BE49-F238E27FC236}">
                <a16:creationId xmlns:a16="http://schemas.microsoft.com/office/drawing/2014/main" id="{A898DCA5-7357-FEC7-7D1E-8D5A0614C821}"/>
              </a:ext>
            </a:extLst>
          </p:cNvPr>
          <p:cNvSpPr/>
          <p:nvPr userDrawn="1"/>
        </p:nvSpPr>
        <p:spPr>
          <a:xfrm>
            <a:off x="11401425" y="295275"/>
            <a:ext cx="552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ko-KR" alt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작성일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default_name">
            <a:extLst>
              <a:ext uri="{FF2B5EF4-FFF2-40B4-BE49-F238E27FC236}">
                <a16:creationId xmlns:a16="http://schemas.microsoft.com/office/drawing/2014/main" id="{FE6FB215-A046-A95E-02D9-45A528F1E8D7}"/>
              </a:ext>
            </a:extLst>
          </p:cNvPr>
          <p:cNvSpPr/>
          <p:nvPr userDrawn="1"/>
        </p:nvSpPr>
        <p:spPr>
          <a:xfrm>
            <a:off x="15306675" y="295275"/>
            <a:ext cx="5048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ko-KR" altLang="en-US" sz="1350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비고</a:t>
            </a:r>
            <a:endParaRPr lang="en-US" sz="135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name_4">
            <a:extLst>
              <a:ext uri="{FF2B5EF4-FFF2-40B4-BE49-F238E27FC236}">
                <a16:creationId xmlns:a16="http://schemas.microsoft.com/office/drawing/2014/main" id="{88F3109F-95D4-FC2D-07AA-2F5BCC188AE6}"/>
              </a:ext>
            </a:extLst>
          </p:cNvPr>
          <p:cNvSpPr/>
          <p:nvPr userDrawn="1"/>
        </p:nvSpPr>
        <p:spPr>
          <a:xfrm>
            <a:off x="3476625" y="8839200"/>
            <a:ext cx="219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975" b="1" dirty="0">
                <a:solidFill>
                  <a:srgbClr val="80858A"/>
                </a:solidFill>
                <a:latin typeface="SF Pro Display Bold" pitchFamily="34" charset="0"/>
                <a:ea typeface="SF Pro Display Bold" pitchFamily="34" charset="-122"/>
                <a:cs typeface="SF Pro Display Bold" pitchFamily="34" charset="-120"/>
              </a:rPr>
              <a:t>4</a:t>
            </a:r>
            <a:endParaRPr lang="en-US" sz="975" dirty="0"/>
          </a:p>
        </p:txBody>
      </p:sp>
      <p:sp>
        <p:nvSpPr>
          <p:cNvPr id="12" name="name_4">
            <a:extLst>
              <a:ext uri="{FF2B5EF4-FFF2-40B4-BE49-F238E27FC236}">
                <a16:creationId xmlns:a16="http://schemas.microsoft.com/office/drawing/2014/main" id="{DA2F91AF-2B1E-128E-2CFE-C6E91FAEA8EC}"/>
              </a:ext>
            </a:extLst>
          </p:cNvPr>
          <p:cNvSpPr/>
          <p:nvPr userDrawn="1"/>
        </p:nvSpPr>
        <p:spPr>
          <a:xfrm>
            <a:off x="8143875" y="8839200"/>
            <a:ext cx="219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975" b="1" dirty="0">
                <a:solidFill>
                  <a:srgbClr val="80858A"/>
                </a:solidFill>
                <a:latin typeface="SF Pro Display Bold" pitchFamily="34" charset="0"/>
                <a:ea typeface="SF Pro Display Bold" pitchFamily="34" charset="-122"/>
                <a:cs typeface="SF Pro Display Bold" pitchFamily="34" charset="-120"/>
              </a:rPr>
              <a:t>4</a:t>
            </a:r>
            <a:endParaRPr lang="en-US" sz="975" dirty="0"/>
          </a:p>
        </p:txBody>
      </p:sp>
      <p:sp>
        <p:nvSpPr>
          <p:cNvPr id="14" name="텍스트 개체 틀 150">
            <a:extLst>
              <a:ext uri="{FF2B5EF4-FFF2-40B4-BE49-F238E27FC236}">
                <a16:creationId xmlns:a16="http://schemas.microsoft.com/office/drawing/2014/main" id="{CC9E8620-79FF-34BC-521F-4A834D5C4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85750"/>
            <a:ext cx="2971800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15" name="텍스트 개체 틀 150">
            <a:extLst>
              <a:ext uri="{FF2B5EF4-FFF2-40B4-BE49-F238E27FC236}">
                <a16:creationId xmlns:a16="http://schemas.microsoft.com/office/drawing/2014/main" id="{CF38F850-61C7-9694-77E9-C6401DE802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6924" y="280987"/>
            <a:ext cx="509587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16" name="텍스트 개체 틀 150">
            <a:extLst>
              <a:ext uri="{FF2B5EF4-FFF2-40B4-BE49-F238E27FC236}">
                <a16:creationId xmlns:a16="http://schemas.microsoft.com/office/drawing/2014/main" id="{9A723D51-C2E5-D64A-9015-7A0BE5BCD1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92023" y="276225"/>
            <a:ext cx="2466977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17" name="텍스트 개체 틀 150">
            <a:extLst>
              <a:ext uri="{FF2B5EF4-FFF2-40B4-BE49-F238E27FC236}">
                <a16:creationId xmlns:a16="http://schemas.microsoft.com/office/drawing/2014/main" id="{1CC93715-6F0B-AA11-2434-EE92FC8306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59175" y="276225"/>
            <a:ext cx="174307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pic>
        <p:nvPicPr>
          <p:cNvPr id="18" name="Frame 2220" descr="preencoded.png">
            <a:extLst>
              <a:ext uri="{FF2B5EF4-FFF2-40B4-BE49-F238E27FC236}">
                <a16:creationId xmlns:a16="http://schemas.microsoft.com/office/drawing/2014/main" id="{42E7B3DC-377F-A400-6BAB-86E93EE17E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95350" y="1371600"/>
            <a:ext cx="13049250" cy="80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7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프레젠테이션 장표" descr="preencoded.png">
            <a:extLst>
              <a:ext uri="{FF2B5EF4-FFF2-40B4-BE49-F238E27FC236}">
                <a16:creationId xmlns:a16="http://schemas.microsoft.com/office/drawing/2014/main" id="{A4E092C0-3FE5-ADB8-2C2C-BB6D566716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975" y="200025"/>
            <a:ext cx="17897475" cy="9877425"/>
          </a:xfrm>
          <a:prstGeom prst="rect">
            <a:avLst/>
          </a:prstGeom>
        </p:spPr>
      </p:pic>
      <p:pic>
        <p:nvPicPr>
          <p:cNvPr id="4" name="Frame 7203" descr="preencoded.png">
            <a:extLst>
              <a:ext uri="{FF2B5EF4-FFF2-40B4-BE49-F238E27FC236}">
                <a16:creationId xmlns:a16="http://schemas.microsoft.com/office/drawing/2014/main" id="{10B74ABF-98A5-0D47-A2A4-6FC7BF2629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78594" y="200025"/>
            <a:ext cx="17895094" cy="438150"/>
          </a:xfrm>
          <a:prstGeom prst="rect">
            <a:avLst/>
          </a:prstGeom>
        </p:spPr>
      </p:pic>
      <p:pic>
        <p:nvPicPr>
          <p:cNvPr id="5" name="Frame 10" descr="preencoded.png">
            <a:extLst>
              <a:ext uri="{FF2B5EF4-FFF2-40B4-BE49-F238E27FC236}">
                <a16:creationId xmlns:a16="http://schemas.microsoft.com/office/drawing/2014/main" id="{9735AF23-8B16-2302-9C4E-492DDDA1A3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0550" y="1057275"/>
            <a:ext cx="17049750" cy="523875"/>
          </a:xfrm>
          <a:prstGeom prst="rect">
            <a:avLst/>
          </a:prstGeom>
        </p:spPr>
      </p:pic>
      <p:pic>
        <p:nvPicPr>
          <p:cNvPr id="6" name="Frame 2216" descr="preencoded.png">
            <a:extLst>
              <a:ext uri="{FF2B5EF4-FFF2-40B4-BE49-F238E27FC236}">
                <a16:creationId xmlns:a16="http://schemas.microsoft.com/office/drawing/2014/main" id="{479513C6-F462-F4E4-EB8E-F5CA3F1A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2000250"/>
            <a:ext cx="17030700" cy="4257675"/>
          </a:xfrm>
          <a:prstGeom prst="rect">
            <a:avLst/>
          </a:prstGeom>
        </p:spPr>
      </p:pic>
      <p:sp>
        <p:nvSpPr>
          <p:cNvPr id="9" name="default_name">
            <a:extLst>
              <a:ext uri="{FF2B5EF4-FFF2-40B4-BE49-F238E27FC236}">
                <a16:creationId xmlns:a16="http://schemas.microsoft.com/office/drawing/2014/main" id="{DC25B821-93C7-25E6-6BBD-850F038ABAD6}"/>
              </a:ext>
            </a:extLst>
          </p:cNvPr>
          <p:cNvSpPr/>
          <p:nvPr userDrawn="1"/>
        </p:nvSpPr>
        <p:spPr>
          <a:xfrm>
            <a:off x="15306675" y="295275"/>
            <a:ext cx="5048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kern="0" spc="-75" dirty="0">
                <a:solidFill>
                  <a:srgbClr val="000000"/>
                </a:solidFill>
                <a:latin typeface="+mj-ea"/>
                <a:ea typeface="+mj-ea"/>
                <a:cs typeface="Noto Sans KR Medium" pitchFamily="34" charset="-120"/>
              </a:rPr>
              <a:t>작성일</a:t>
            </a:r>
            <a:endParaRPr lang="en-US" sz="1350" dirty="0">
              <a:latin typeface="+mj-ea"/>
              <a:ea typeface="+mj-ea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DBBE76C8-1E36-C6B2-24B5-B162A47EACD9}"/>
              </a:ext>
            </a:extLst>
          </p:cNvPr>
          <p:cNvSpPr/>
          <p:nvPr userDrawn="1"/>
        </p:nvSpPr>
        <p:spPr>
          <a:xfrm>
            <a:off x="781050" y="1152525"/>
            <a:ext cx="166973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800" b="1" kern="0" spc="-75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화면설계서 변경 이력</a:t>
            </a:r>
            <a:endParaRPr lang="en-US" sz="1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default_name">
            <a:extLst>
              <a:ext uri="{FF2B5EF4-FFF2-40B4-BE49-F238E27FC236}">
                <a16:creationId xmlns:a16="http://schemas.microsoft.com/office/drawing/2014/main" id="{E0FBB2FF-DDD2-6239-7DAF-0F392CD8C885}"/>
              </a:ext>
            </a:extLst>
          </p:cNvPr>
          <p:cNvSpPr/>
          <p:nvPr userDrawn="1"/>
        </p:nvSpPr>
        <p:spPr>
          <a:xfrm>
            <a:off x="838200" y="2114550"/>
            <a:ext cx="971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500" kern="0" spc="-75" dirty="0">
                <a:solidFill>
                  <a:srgbClr val="000000"/>
                </a:solidFill>
                <a:latin typeface="+mj-ea"/>
                <a:ea typeface="+mj-ea"/>
                <a:cs typeface="Noto Sans KR DemiLight" pitchFamily="34" charset="-120"/>
              </a:rPr>
              <a:t>번호</a:t>
            </a:r>
            <a:endParaRPr lang="en-US" sz="1500" dirty="0">
              <a:latin typeface="+mj-ea"/>
              <a:ea typeface="+mj-ea"/>
            </a:endParaRPr>
          </a:p>
        </p:txBody>
      </p:sp>
      <p:sp>
        <p:nvSpPr>
          <p:cNvPr id="13" name="default_name">
            <a:extLst>
              <a:ext uri="{FF2B5EF4-FFF2-40B4-BE49-F238E27FC236}">
                <a16:creationId xmlns:a16="http://schemas.microsoft.com/office/drawing/2014/main" id="{39CE5301-D2D0-C0AB-A9DD-6023EC0B4AC6}"/>
              </a:ext>
            </a:extLst>
          </p:cNvPr>
          <p:cNvSpPr/>
          <p:nvPr userDrawn="1"/>
        </p:nvSpPr>
        <p:spPr>
          <a:xfrm>
            <a:off x="2257425" y="2114550"/>
            <a:ext cx="971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500" kern="0" spc="-75" dirty="0">
                <a:solidFill>
                  <a:srgbClr val="000000"/>
                </a:solidFill>
                <a:latin typeface="+mj-ea"/>
                <a:ea typeface="+mj-ea"/>
                <a:cs typeface="Noto Sans KR DemiLight" pitchFamily="34" charset="-120"/>
              </a:rPr>
              <a:t>날짜</a:t>
            </a:r>
            <a:endParaRPr lang="en-US" sz="1500" dirty="0">
              <a:latin typeface="+mj-ea"/>
              <a:ea typeface="+mj-ea"/>
            </a:endParaRPr>
          </a:p>
        </p:txBody>
      </p:sp>
      <p:sp>
        <p:nvSpPr>
          <p:cNvPr id="14" name="default_name">
            <a:extLst>
              <a:ext uri="{FF2B5EF4-FFF2-40B4-BE49-F238E27FC236}">
                <a16:creationId xmlns:a16="http://schemas.microsoft.com/office/drawing/2014/main" id="{20DAA6E6-432A-DAC2-02A8-13A7E31DBEC3}"/>
              </a:ext>
            </a:extLst>
          </p:cNvPr>
          <p:cNvSpPr/>
          <p:nvPr userDrawn="1"/>
        </p:nvSpPr>
        <p:spPr>
          <a:xfrm>
            <a:off x="3476625" y="2095500"/>
            <a:ext cx="13716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500" kern="0" spc="-75" dirty="0">
                <a:solidFill>
                  <a:srgbClr val="000000"/>
                </a:solidFill>
                <a:latin typeface="+mj-ea"/>
                <a:ea typeface="+mj-ea"/>
                <a:cs typeface="Noto Sans KR DemiLight" pitchFamily="34" charset="-120"/>
              </a:rPr>
              <a:t>유형</a:t>
            </a:r>
            <a:endParaRPr lang="en-US" sz="1500" dirty="0">
              <a:latin typeface="+mj-ea"/>
              <a:ea typeface="+mj-ea"/>
            </a:endParaRPr>
          </a:p>
        </p:txBody>
      </p:sp>
      <p:sp>
        <p:nvSpPr>
          <p:cNvPr id="15" name="default_name">
            <a:extLst>
              <a:ext uri="{FF2B5EF4-FFF2-40B4-BE49-F238E27FC236}">
                <a16:creationId xmlns:a16="http://schemas.microsoft.com/office/drawing/2014/main" id="{16B365BC-CE2E-F8BA-F809-C9F924ED70D1}"/>
              </a:ext>
            </a:extLst>
          </p:cNvPr>
          <p:cNvSpPr/>
          <p:nvPr userDrawn="1"/>
        </p:nvSpPr>
        <p:spPr>
          <a:xfrm>
            <a:off x="4953000" y="2114550"/>
            <a:ext cx="1257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0"/>
              </a:lnSpc>
              <a:spcAft>
                <a:spcPts val="750"/>
              </a:spcAft>
              <a:buNone/>
            </a:pPr>
            <a:r>
              <a:rPr lang="en-US" sz="1500" kern="0" spc="-75" dirty="0">
                <a:solidFill>
                  <a:srgbClr val="000000"/>
                </a:solidFill>
                <a:latin typeface="+mj-ea"/>
                <a:ea typeface="+mj-ea"/>
                <a:cs typeface="Noto Sans KR DemiLight" pitchFamily="34" charset="-120"/>
              </a:rPr>
              <a:t>페이지</a:t>
            </a:r>
            <a:endParaRPr lang="en-US" sz="1500" dirty="0">
              <a:latin typeface="+mj-ea"/>
              <a:ea typeface="+mj-ea"/>
            </a:endParaRPr>
          </a:p>
        </p:txBody>
      </p:sp>
      <p:sp>
        <p:nvSpPr>
          <p:cNvPr id="16" name="default_name">
            <a:extLst>
              <a:ext uri="{FF2B5EF4-FFF2-40B4-BE49-F238E27FC236}">
                <a16:creationId xmlns:a16="http://schemas.microsoft.com/office/drawing/2014/main" id="{95FF37C7-6535-2598-864C-21ED93EC5A89}"/>
              </a:ext>
            </a:extLst>
          </p:cNvPr>
          <p:cNvSpPr/>
          <p:nvPr userDrawn="1"/>
        </p:nvSpPr>
        <p:spPr>
          <a:xfrm>
            <a:off x="6867525" y="2114550"/>
            <a:ext cx="60769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0"/>
              </a:lnSpc>
              <a:spcAft>
                <a:spcPts val="750"/>
              </a:spcAft>
              <a:buNone/>
            </a:pPr>
            <a:r>
              <a:rPr lang="en-US" sz="1500" kern="0" spc="-75" dirty="0">
                <a:solidFill>
                  <a:srgbClr val="000000"/>
                </a:solidFill>
                <a:latin typeface="+mj-ea"/>
                <a:ea typeface="+mj-ea"/>
                <a:cs typeface="Noto Sans KR DemiLight" pitchFamily="34" charset="-120"/>
              </a:rPr>
              <a:t>내용</a:t>
            </a:r>
            <a:endParaRPr lang="en-US" sz="1500" dirty="0">
              <a:latin typeface="+mj-ea"/>
              <a:ea typeface="+mj-ea"/>
            </a:endParaRPr>
          </a:p>
        </p:txBody>
      </p:sp>
      <p:sp>
        <p:nvSpPr>
          <p:cNvPr id="17" name="default_name">
            <a:extLst>
              <a:ext uri="{FF2B5EF4-FFF2-40B4-BE49-F238E27FC236}">
                <a16:creationId xmlns:a16="http://schemas.microsoft.com/office/drawing/2014/main" id="{E20E27C0-AD7D-E0CA-3CE0-68F71DED067A}"/>
              </a:ext>
            </a:extLst>
          </p:cNvPr>
          <p:cNvSpPr/>
          <p:nvPr userDrawn="1"/>
        </p:nvSpPr>
        <p:spPr>
          <a:xfrm>
            <a:off x="13601700" y="2114550"/>
            <a:ext cx="25336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0"/>
              </a:lnSpc>
              <a:spcAft>
                <a:spcPts val="750"/>
              </a:spcAft>
              <a:buNone/>
            </a:pPr>
            <a:r>
              <a:rPr lang="en-US" sz="1500" kern="0" spc="-75" dirty="0">
                <a:solidFill>
                  <a:srgbClr val="000000"/>
                </a:solidFill>
                <a:latin typeface="+mj-ea"/>
                <a:ea typeface="+mj-ea"/>
                <a:cs typeface="Noto Sans KR DemiLight" pitchFamily="34" charset="-120"/>
              </a:rPr>
              <a:t>비고</a:t>
            </a:r>
            <a:endParaRPr lang="en-US" sz="1500" dirty="0">
              <a:latin typeface="+mj-ea"/>
              <a:ea typeface="+mj-ea"/>
            </a:endParaRPr>
          </a:p>
        </p:txBody>
      </p:sp>
      <p:sp>
        <p:nvSpPr>
          <p:cNvPr id="50" name="default_name">
            <a:extLst>
              <a:ext uri="{FF2B5EF4-FFF2-40B4-BE49-F238E27FC236}">
                <a16:creationId xmlns:a16="http://schemas.microsoft.com/office/drawing/2014/main" id="{95F495D3-1B60-7D0C-4D58-19DFAFB874C0}"/>
              </a:ext>
            </a:extLst>
          </p:cNvPr>
          <p:cNvSpPr/>
          <p:nvPr userDrawn="1"/>
        </p:nvSpPr>
        <p:spPr>
          <a:xfrm>
            <a:off x="16259175" y="2114549"/>
            <a:ext cx="1257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0"/>
              </a:lnSpc>
              <a:spcAft>
                <a:spcPts val="750"/>
              </a:spcAft>
              <a:buNone/>
            </a:pPr>
            <a:r>
              <a:rPr lang="ko-KR" altLang="en-US" sz="1500" kern="0" spc="-75">
                <a:solidFill>
                  <a:srgbClr val="000000"/>
                </a:solidFill>
                <a:latin typeface="+mj-ea"/>
                <a:ea typeface="+mj-ea"/>
                <a:cs typeface="Noto Sans KR DemiLight" pitchFamily="34" charset="-120"/>
              </a:rPr>
              <a:t>작성자</a:t>
            </a:r>
            <a:endParaRPr lang="en-US" sz="1500" dirty="0">
              <a:latin typeface="+mj-ea"/>
              <a:ea typeface="+mj-ea"/>
            </a:endParaRPr>
          </a:p>
        </p:txBody>
      </p:sp>
      <p:sp>
        <p:nvSpPr>
          <p:cNvPr id="51" name="텍스트 개체 틀 150">
            <a:extLst>
              <a:ext uri="{FF2B5EF4-FFF2-40B4-BE49-F238E27FC236}">
                <a16:creationId xmlns:a16="http://schemas.microsoft.com/office/drawing/2014/main" id="{3221ECD7-CE09-B8D6-6328-69EE28BE9B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59175" y="276225"/>
            <a:ext cx="174307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52" name="텍스트 개체 틀 150">
            <a:extLst>
              <a:ext uri="{FF2B5EF4-FFF2-40B4-BE49-F238E27FC236}">
                <a16:creationId xmlns:a16="http://schemas.microsoft.com/office/drawing/2014/main" id="{9414A185-1CD9-4081-DE1C-B6233CAAEA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5900" y="285750"/>
            <a:ext cx="1326832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ko-KR" dirty="0"/>
              <a:t>--</a:t>
            </a:r>
            <a:endParaRPr lang="ko-KR" altLang="en-US" dirty="0"/>
          </a:p>
        </p:txBody>
      </p:sp>
      <p:sp>
        <p:nvSpPr>
          <p:cNvPr id="53" name="default_name">
            <a:extLst>
              <a:ext uri="{FF2B5EF4-FFF2-40B4-BE49-F238E27FC236}">
                <a16:creationId xmlns:a16="http://schemas.microsoft.com/office/drawing/2014/main" id="{C6384B80-BC6E-427D-8DB6-B5C79D95CD66}"/>
              </a:ext>
            </a:extLst>
          </p:cNvPr>
          <p:cNvSpPr/>
          <p:nvPr userDrawn="1"/>
        </p:nvSpPr>
        <p:spPr>
          <a:xfrm>
            <a:off x="230980" y="285750"/>
            <a:ext cx="113585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0"/>
              </a:lnSpc>
              <a:buNone/>
            </a:pPr>
            <a:r>
              <a:rPr lang="ko-KR" altLang="en-US" sz="1200" kern="0" spc="-75" dirty="0">
                <a:solidFill>
                  <a:srgbClr val="000000"/>
                </a:solidFill>
                <a:latin typeface="Noto Sans KR DemiLight" pitchFamily="34" charset="0"/>
                <a:ea typeface="Noto Sans KR DemiLight" pitchFamily="34" charset="-122"/>
                <a:cs typeface="Noto Sans KR DemiLight" pitchFamily="34" charset="-120"/>
              </a:rPr>
              <a:t>프로젝트 이름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796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8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repurehealthcare/15bdedb141ec801db780ed2da282f9ef?v=0dfc8bb6286042a3a5cd040200642cd7&amp;p=15bdedb141ec806c8088db7085afdaf0&amp;pm=s" TargetMode="External"/><Relationship Id="rId3" Type="http://schemas.openxmlformats.org/officeDocument/2006/relationships/image" Target="../media/image36.png"/><Relationship Id="rId7" Type="http://schemas.microsoft.com/office/2007/relationships/hdphoto" Target="../media/hdphoto16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microsoft.com/office/2007/relationships/hdphoto" Target="../media/hdphoto17.wdp"/><Relationship Id="rId5" Type="http://schemas.microsoft.com/office/2007/relationships/hdphoto" Target="../media/hdphoto15.wdp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microsoft.com/office/2007/relationships/hdphoto" Target="../media/hdphoto1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www.notion.so/repurehealthcare/15bdedb141ec801db780ed2da282f9ef?v=0dfc8bb6286042a3a5cd040200642cd7&amp;p=15bdedb141ec8075848fc7ebe58cf119&amp;pm=s" TargetMode="External"/><Relationship Id="rId4" Type="http://schemas.microsoft.com/office/2007/relationships/hdphoto" Target="../media/hdphoto2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microsoft.com/office/2007/relationships/hdphoto" Target="../media/hdphoto24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32.png"/><Relationship Id="rId4" Type="http://schemas.microsoft.com/office/2007/relationships/hdphoto" Target="../media/hdphoto2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otion.so/repurehealthcare/15bdedb141ec801db780ed2da282f9ef?v=0dfc8bb6286042a3a5cd040200642cd7&amp;p=15bdedb141ec8069ab74dccc9f4abe9f&amp;pm=s" TargetMode="External"/><Relationship Id="rId4" Type="http://schemas.microsoft.com/office/2007/relationships/hdphoto" Target="../media/hdphoto2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8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2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repurehealthcare/15fdedb141ec8016977cd01e8dcb8917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0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www.notion.so/repurehealthcare/e3ea35cc0ed34e96bb168073d141b78b" TargetMode="Externa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otion.so/repurehealthcare/15bdedb141ec80048d37ddba98f4ce62" TargetMode="External"/><Relationship Id="rId5" Type="http://schemas.microsoft.com/office/2007/relationships/hdphoto" Target="../media/hdphoto8.wdp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30.png"/><Relationship Id="rId4" Type="http://schemas.microsoft.com/office/2007/relationships/hdphoto" Target="../media/hdphoto9.wdp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3.wdp"/><Relationship Id="rId5" Type="http://schemas.openxmlformats.org/officeDocument/2006/relationships/image" Target="../media/image34.png"/><Relationship Id="rId4" Type="http://schemas.microsoft.com/office/2007/relationships/hdphoto" Target="../media/hdphoto12.wdp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D22FC207-BEDD-CEB0-08EE-EE40DC44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87" y="8685178"/>
            <a:ext cx="1486774" cy="385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9895FA-A287-D156-69B1-CFC7B6C2B66F}"/>
              </a:ext>
            </a:extLst>
          </p:cNvPr>
          <p:cNvSpPr txBox="1"/>
          <p:nvPr/>
        </p:nvSpPr>
        <p:spPr>
          <a:xfrm>
            <a:off x="1104026" y="1215833"/>
            <a:ext cx="44165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>
                <a:latin typeface="+mj-ea"/>
                <a:ea typeface="+mj-ea"/>
              </a:rPr>
              <a:t>퓨어윗미</a:t>
            </a:r>
            <a:endParaRPr lang="en-US" altLang="ko-KR" sz="6600" b="1" dirty="0">
              <a:latin typeface="+mj-ea"/>
              <a:ea typeface="+mj-ea"/>
            </a:endParaRPr>
          </a:p>
          <a:p>
            <a:r>
              <a:rPr lang="ko-KR" altLang="en-US" sz="6600" b="1" dirty="0">
                <a:latin typeface="+mj-ea"/>
                <a:ea typeface="+mj-ea"/>
              </a:rPr>
              <a:t>화면설계서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F9604-A863-AB96-02FD-E647AF4C4E49}"/>
              </a:ext>
            </a:extLst>
          </p:cNvPr>
          <p:cNvSpPr txBox="1"/>
          <p:nvPr/>
        </p:nvSpPr>
        <p:spPr>
          <a:xfrm>
            <a:off x="14226742" y="8193041"/>
            <a:ext cx="296267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/>
              <a:t>소속</a:t>
            </a:r>
            <a:r>
              <a:rPr lang="en-US" altLang="ko-KR" b="1" dirty="0"/>
              <a:t>/</a:t>
            </a:r>
            <a:r>
              <a:rPr lang="ko-KR" altLang="en-US" b="1" dirty="0"/>
              <a:t>담당자 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헬스케어 본부</a:t>
            </a:r>
            <a:r>
              <a:rPr lang="en-US" altLang="ko-KR" dirty="0"/>
              <a:t>(IT </a:t>
            </a:r>
            <a:r>
              <a:rPr lang="ko-KR" altLang="en-US" dirty="0"/>
              <a:t>팀</a:t>
            </a:r>
            <a:r>
              <a:rPr lang="en-US" altLang="ko-KR" dirty="0"/>
              <a:t>) </a:t>
            </a:r>
            <a:r>
              <a:rPr lang="ko-KR" altLang="en-US" dirty="0"/>
              <a:t>장주영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4D195-4DA7-179A-0855-DE018C22B999}"/>
              </a:ext>
            </a:extLst>
          </p:cNvPr>
          <p:cNvSpPr txBox="1"/>
          <p:nvPr/>
        </p:nvSpPr>
        <p:spPr>
          <a:xfrm>
            <a:off x="1104026" y="352415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>
                <a:latin typeface="+mj-ea"/>
                <a:ea typeface="+mj-ea"/>
              </a:rPr>
              <a:t>[2024</a:t>
            </a:r>
            <a:r>
              <a:rPr lang="ko-KR" altLang="en-US" sz="1800" dirty="0">
                <a:latin typeface="+mj-ea"/>
                <a:ea typeface="+mj-ea"/>
              </a:rPr>
              <a:t>년 제주과제 </a:t>
            </a:r>
            <a:r>
              <a:rPr lang="en-US" altLang="ko-KR" sz="1800" dirty="0">
                <a:latin typeface="+mj-ea"/>
                <a:ea typeface="+mj-ea"/>
              </a:rPr>
              <a:t>2</a:t>
            </a:r>
            <a:r>
              <a:rPr lang="ko-KR" altLang="en-US" sz="1800" dirty="0">
                <a:latin typeface="+mj-ea"/>
                <a:ea typeface="+mj-ea"/>
              </a:rPr>
              <a:t>차 만성질환 관리 </a:t>
            </a:r>
            <a:r>
              <a:rPr lang="en-US" altLang="ko-KR" sz="1800" dirty="0">
                <a:latin typeface="+mj-ea"/>
                <a:ea typeface="+mj-ea"/>
              </a:rPr>
              <a:t>App</a:t>
            </a:r>
            <a:r>
              <a:rPr lang="en-US" altLang="ko-KR" sz="1800" baseline="0" dirty="0">
                <a:latin typeface="+mj-ea"/>
                <a:ea typeface="+mj-ea"/>
              </a:rPr>
              <a:t> </a:t>
            </a:r>
            <a:r>
              <a:rPr lang="ko-KR" altLang="en-US" sz="1800" baseline="0" dirty="0">
                <a:latin typeface="+mj-ea"/>
                <a:ea typeface="+mj-ea"/>
              </a:rPr>
              <a:t>화면기획</a:t>
            </a:r>
            <a:r>
              <a:rPr lang="en-US" altLang="ko-KR" sz="1800" baseline="0" dirty="0">
                <a:latin typeface="+mj-ea"/>
                <a:ea typeface="+mj-ea"/>
              </a:rPr>
              <a:t>]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5875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A533C2-74AF-5186-7E91-B09E59E17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7E341D-E303-C7FC-64F4-584B52F327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기록하기</a:t>
            </a:r>
            <a:r>
              <a:rPr lang="en-US" altLang="ko-KR" dirty="0"/>
              <a:t>-</a:t>
            </a:r>
            <a:r>
              <a:rPr lang="ko-KR" altLang="en-US" dirty="0"/>
              <a:t>혈당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1EDFC-5D1D-55C0-6FD1-2F38AD3BC7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DEA522-672A-CC34-51D2-E09A92558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BB9191-844E-D973-D13E-9EA2CE24B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406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8FC7F-0121-FC5F-902B-40298773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743" b="2327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6B7759-4B0A-6CD7-231E-684D62909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896A725-1C3F-3101-76F8-26C5F2C88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637536"/>
              </p:ext>
            </p:extLst>
          </p:nvPr>
        </p:nvGraphicFramePr>
        <p:xfrm>
          <a:off x="14205857" y="638175"/>
          <a:ext cx="3867831" cy="934166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FAB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혈당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나오는 기록하기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기록하기 고정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Exit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PWM-02-01)</a:t>
                      </a:r>
                      <a:r>
                        <a:rPr lang="ko-KR" altLang="en-US" sz="1100" b="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[Tab]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Scroll: Horizon, Align: Center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컬러 변경하여 선택된 탭이 무엇인지 나타냄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날짜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r>
                        <a:rPr lang="en-US" altLang="ko-KR" sz="1100" b="0" baseline="0" dirty="0">
                          <a:latin typeface="+mn-lt"/>
                          <a:ea typeface="+mn-ea"/>
                        </a:rPr>
                        <a:t>)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캘린더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2)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시간 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#2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Default: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현재시각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Scroll: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Vertical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3)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측정시기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Info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latin typeface="+mj-ea"/>
                          <a:ea typeface="+mj-ea"/>
                        </a:rPr>
                        <a:t>ic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클릭 시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 #3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선택버튼 클릭 시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발생</a:t>
                      </a:r>
                      <a:endParaRPr lang="en-US" altLang="ko-KR" sz="1100" b="0" baseline="0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목록 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공복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아침식전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아침식후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점심식전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점심식후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저녁식전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저녁식후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취침 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4)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혈당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클릭 시 숫자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키패드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노출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저장하기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Active: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유효 데이터 입력 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PWM-02-01-01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정상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위험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노출바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측정시기에 따라 위험도 기준이 변함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참고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  <a:hlinkClick r:id="rId8"/>
                        </a:rPr>
                        <a:t>https://www.notion.so/repurehealthcare/15bdedb141ec801db780ed2da282f9ef?v=0dfc8bb6286042a3a5cd040200642cd7&amp;p=15bdedb141ec806c8088db7085afdaf0&amp;pm=s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64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1-6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[List]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혈당 기록 데이터 리스트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선택한 날짜 내의 기록된 측정 값 리스트 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최신 순으로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개 노출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버튼 클릭 시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: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PWM-02-01-01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1015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혈당 등록 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:  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/blood-sugar/record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3663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881B75F-DA14-2825-5CA7-48C8EF51F371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8B771-484A-D8FA-AF08-B30850D7313F}"/>
              </a:ext>
            </a:extLst>
          </p:cNvPr>
          <p:cNvSpPr txBox="1"/>
          <p:nvPr/>
        </p:nvSpPr>
        <p:spPr>
          <a:xfrm>
            <a:off x="347766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B1E3B-CAAF-51C6-C3A4-539B829BD168}"/>
              </a:ext>
            </a:extLst>
          </p:cNvPr>
          <p:cNvSpPr txBox="1"/>
          <p:nvPr/>
        </p:nvSpPr>
        <p:spPr>
          <a:xfrm>
            <a:off x="347766" y="776541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74D12-B617-5893-2CEC-892F2F5A4D53}"/>
              </a:ext>
            </a:extLst>
          </p:cNvPr>
          <p:cNvSpPr txBox="1"/>
          <p:nvPr/>
        </p:nvSpPr>
        <p:spPr>
          <a:xfrm>
            <a:off x="341530" y="261820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42C1A-FF95-191F-673A-FE6A417D6080}"/>
              </a:ext>
            </a:extLst>
          </p:cNvPr>
          <p:cNvSpPr txBox="1"/>
          <p:nvPr/>
        </p:nvSpPr>
        <p:spPr>
          <a:xfrm>
            <a:off x="335294" y="324785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D01A2-4DE6-63FD-DEB9-CC6516F1F742}"/>
              </a:ext>
            </a:extLst>
          </p:cNvPr>
          <p:cNvSpPr txBox="1"/>
          <p:nvPr/>
        </p:nvSpPr>
        <p:spPr>
          <a:xfrm>
            <a:off x="347766" y="613644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1F2BA-1139-145C-C898-79FFA63D4C53}"/>
              </a:ext>
            </a:extLst>
          </p:cNvPr>
          <p:cNvSpPr txBox="1"/>
          <p:nvPr/>
        </p:nvSpPr>
        <p:spPr>
          <a:xfrm>
            <a:off x="4999536" y="613644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0D05E-FE88-1AD8-E8BD-98F60296A1A1}"/>
              </a:ext>
            </a:extLst>
          </p:cNvPr>
          <p:cNvSpPr txBox="1"/>
          <p:nvPr/>
        </p:nvSpPr>
        <p:spPr>
          <a:xfrm>
            <a:off x="9829227" y="840022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15E8BA-56B1-85FA-A6B4-A56A009B23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6761AC-7E74-4E11-A90E-6604FB02954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F99718-C13F-3AC8-EA5F-FB3E9D499907}"/>
              </a:ext>
            </a:extLst>
          </p:cNvPr>
          <p:cNvSpPr txBox="1"/>
          <p:nvPr/>
        </p:nvSpPr>
        <p:spPr>
          <a:xfrm>
            <a:off x="9822877" y="1464172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F34248E-185C-E83E-B1F5-F090D7F710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3779"/>
          <a:stretch/>
        </p:blipFill>
        <p:spPr>
          <a:xfrm>
            <a:off x="10235072" y="1358898"/>
            <a:ext cx="3728018" cy="37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9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9D670-F2F6-7DDD-5617-862CC5CC3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710C41-9AE6-12E2-D471-884029D11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PWM-02-02-01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A16D1E-2E5A-DB48-AFD1-B690486D41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오늘의 혈당 기록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DF08D9-702A-8334-838B-A48038ED9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CC5183-B4E2-5C83-4479-16D6268F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F2A078-2AC5-0A6D-F08B-2398F3A22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23" b="22093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054070-929B-5562-AD04-EFA98C7D845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43687" b="398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E42FB8-2D17-54EF-B4A4-93CC5856B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96259"/>
              </p:ext>
            </p:extLst>
          </p:nvPr>
        </p:nvGraphicFramePr>
        <p:xfrm>
          <a:off x="14205857" y="638175"/>
          <a:ext cx="3867831" cy="7444529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혈당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나오는 기록보기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하루 혈당 기록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Back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캘린더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하루 평균 혈당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O: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기록한 날의 식후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식전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공복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식전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평균값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1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식전에 </a:t>
                      </a:r>
                      <a:r>
                        <a:rPr lang="en-US" altLang="ko-KR" sz="11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취침 전</a:t>
                      </a:r>
                      <a:r>
                        <a:rPr lang="en-US" altLang="ko-KR" sz="11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은 포함되지 않음</a:t>
                      </a:r>
                      <a:endParaRPr lang="en-US" altLang="ko-KR" sz="1100" b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데이터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X: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텍스트 노출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＂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기록된 데이터가 없습니다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“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2)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알림설정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dirty="0"/>
                        <a:t>PWM-02-02-01-1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3)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하루평균혈당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Info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latin typeface="+mj-ea"/>
                          <a:ea typeface="+mj-ea"/>
                        </a:rPr>
                        <a:t>ic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클릭 시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 #2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dirty="0"/>
                        <a:t>PWM-02-02-01-2 </a:t>
                      </a:r>
                      <a:r>
                        <a:rPr lang="ko-KR" altLang="en-US" sz="1100" dirty="0"/>
                        <a:t>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[List]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 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해당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일자에 기록된 혈당 데이터를 모두 노출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수정 가능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dirty="0" err="1">
                          <a:latin typeface="+mj-ea"/>
                          <a:ea typeface="+mj-ea"/>
                        </a:rPr>
                        <a:t>삭제하시겠습니까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? 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팝업 발생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수정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데이터 유지한 채로 </a:t>
                      </a:r>
                      <a:r>
                        <a:rPr lang="en-US" altLang="ko-KR" sz="1100" dirty="0"/>
                        <a:t>PWM-02-02-01-2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이동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64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바텀시트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Dimd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부분 클릭 시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바텀시트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사라짐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닫기 버튼 클릭시에도 동일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1015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혈당 기록 리스트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날짜별로 검색 가능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/blood-sugar/record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3663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7D1175-9754-4C53-5229-8A98B2CC5878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B63BC-ABA5-7899-6767-536DA20EFB3A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12270-A717-C32D-2672-CC0C0A17DF48}"/>
              </a:ext>
            </a:extLst>
          </p:cNvPr>
          <p:cNvSpPr txBox="1"/>
          <p:nvPr/>
        </p:nvSpPr>
        <p:spPr>
          <a:xfrm>
            <a:off x="335294" y="811378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14D83-D8B3-22A4-2957-22A58C11C322}"/>
              </a:ext>
            </a:extLst>
          </p:cNvPr>
          <p:cNvSpPr txBox="1"/>
          <p:nvPr/>
        </p:nvSpPr>
        <p:spPr>
          <a:xfrm>
            <a:off x="335294" y="243337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84A31-B263-A71E-E114-3705614CDC5D}"/>
              </a:ext>
            </a:extLst>
          </p:cNvPr>
          <p:cNvSpPr txBox="1"/>
          <p:nvPr/>
        </p:nvSpPr>
        <p:spPr>
          <a:xfrm>
            <a:off x="335294" y="324785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C1F12-5529-C805-FBA3-60C50259228E}"/>
              </a:ext>
            </a:extLst>
          </p:cNvPr>
          <p:cNvSpPr txBox="1"/>
          <p:nvPr/>
        </p:nvSpPr>
        <p:spPr>
          <a:xfrm>
            <a:off x="4999536" y="295550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4C928B-A89F-E298-53A0-3CFC7B6754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0DBD4B4-85F6-04D5-AE04-667366EA96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C2A41E-7D7F-130E-35FA-6B1B25245E38}"/>
              </a:ext>
            </a:extLst>
          </p:cNvPr>
          <p:cNvSpPr txBox="1"/>
          <p:nvPr/>
        </p:nvSpPr>
        <p:spPr>
          <a:xfrm>
            <a:off x="10211986" y="1002267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EBAB665-CB77-D2CF-54AD-90AC351D1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6" b="36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79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D9C61-88D6-61A1-71F3-8A4BA0F31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0150ED-18A3-5124-062E-26D413AC14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PWM-02-02-01-1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23366A-3930-790D-84D2-A7CD4B7AA9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혈당 알림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061128-F7BC-D9BB-3FDF-8C76D46C18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0AB254C7-7D48-2383-47CC-40B1C9D36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57633-2BBA-8F0F-A30A-D660836BF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E5E5BF-6D65-830D-3C7A-FC92C30C8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51081"/>
              </p:ext>
            </p:extLst>
          </p:nvPr>
        </p:nvGraphicFramePr>
        <p:xfrm>
          <a:off x="14205857" y="638175"/>
          <a:ext cx="3867831" cy="607391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기록보기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혈당 알람 클릭 시 노출되는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혈당 알림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Back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이때 변경사항이 있는 경우 데이터 갱신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알람 설정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텍스트 부분 터치 불가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빨간 부분 클릭 시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#2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Toggle on/off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12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혈당 알람 리스트 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/blood-sugar/alarm/get-alarm-list</a:t>
                      </a:r>
                    </a:p>
                    <a:p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혈당 알람 생성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/blood-sugar/alarm</a:t>
                      </a:r>
                    </a:p>
                    <a:p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혈당 알람 수정</a:t>
                      </a: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/blood-sugar/alarm/{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alarmId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}/toggle</a:t>
                      </a:r>
                    </a:p>
                    <a:p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혈당 알람 삭제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/blood-sugar/alarm/{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alarmId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}</a:t>
                      </a:r>
                    </a:p>
                    <a:p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알람 시간 형식 확인 필요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-&gt; 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현재 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 되어있음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3663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794BE6-22CC-557F-89E4-A97EFFCB1A09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F5694-1458-040E-2772-81E897572518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C66CD-C657-DD7A-207F-57A3908040B7}"/>
              </a:ext>
            </a:extLst>
          </p:cNvPr>
          <p:cNvSpPr txBox="1"/>
          <p:nvPr/>
        </p:nvSpPr>
        <p:spPr>
          <a:xfrm>
            <a:off x="335294" y="263122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BB8388-07C8-E97F-6336-EA5CFFA715F9}"/>
              </a:ext>
            </a:extLst>
          </p:cNvPr>
          <p:cNvSpPr/>
          <p:nvPr/>
        </p:nvSpPr>
        <p:spPr>
          <a:xfrm>
            <a:off x="2428301" y="2706262"/>
            <a:ext cx="1086998" cy="333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B0DAA-3CBC-960B-D0C5-BE6B48A4C580}"/>
              </a:ext>
            </a:extLst>
          </p:cNvPr>
          <p:cNvSpPr txBox="1"/>
          <p:nvPr/>
        </p:nvSpPr>
        <p:spPr>
          <a:xfrm>
            <a:off x="894783" y="1373416"/>
            <a:ext cx="3715318" cy="523220"/>
          </a:xfrm>
          <a:prstGeom prst="rect">
            <a:avLst/>
          </a:prstGeom>
          <a:solidFill>
            <a:srgbClr val="76E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TBD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391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53D32-B0CB-3FA5-8A05-5B991BA80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74FBE0-38AC-50B6-1015-3894E3234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PWM-02-02-01-2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41D51-BB37-38E8-BCCA-97354C73ED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혈당 수정하기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AC85B-D0CE-E321-9748-3A862026A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13F6E-F709-D469-B699-43A9E88B6C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72A48F-6B1C-920C-B053-9C8F87874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103974"/>
              </p:ext>
            </p:extLst>
          </p:nvPr>
        </p:nvGraphicFramePr>
        <p:xfrm>
          <a:off x="14205857" y="638175"/>
          <a:ext cx="3867831" cy="257998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혈당 수정하기 버튼 클릭 시 나타나는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수정하기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Exit (</a:t>
                      </a:r>
                      <a:r>
                        <a:rPr lang="en-US" altLang="ko-KR" sz="1100" dirty="0"/>
                        <a:t>PWM-02-02-01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이동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Default: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기록하기와 달리 기존의 데이터 정보가 기본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Active: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변경사항 존재 시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en-US" altLang="ko-KR" sz="1100" dirty="0"/>
                        <a:t>PWM-02-02-01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로 이동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9E4AD1A-D60C-9E81-4DB0-2286FAAC439F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0F473-DB44-82F9-29B4-B59BA2794588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D8129-2BDF-CDDD-8860-033263E00B4E}"/>
              </a:ext>
            </a:extLst>
          </p:cNvPr>
          <p:cNvSpPr txBox="1"/>
          <p:nvPr/>
        </p:nvSpPr>
        <p:spPr>
          <a:xfrm>
            <a:off x="335294" y="263122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7CD54-3A22-619B-9316-045572F140AD}"/>
              </a:ext>
            </a:extLst>
          </p:cNvPr>
          <p:cNvSpPr txBox="1"/>
          <p:nvPr/>
        </p:nvSpPr>
        <p:spPr>
          <a:xfrm>
            <a:off x="335293" y="873073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D07EBD-948F-63A8-F5DE-EEC062C38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562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93B43-C6EB-FA1A-560A-21B23B01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2B856B-012D-DF2F-EAD8-FCB40C643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7157C7-C31B-B403-94AF-2D9EB0706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기록하기</a:t>
            </a:r>
            <a:r>
              <a:rPr lang="en-US" altLang="ko-KR" dirty="0"/>
              <a:t>-</a:t>
            </a:r>
            <a:r>
              <a:rPr lang="ko-KR" altLang="en-US" dirty="0"/>
              <a:t>혈압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FB5AE4-2B02-8749-AFC6-B83615363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20241213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D03AE01-94E9-0B7B-B227-C79D5508B0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3C7BF8-99D0-E459-10F2-E5A60D99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1214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55FE62-5548-097C-C1A3-EB54CB91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1214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9DF40B-A02C-8178-AC7B-31949D1AD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90796"/>
              </p:ext>
            </p:extLst>
          </p:nvPr>
        </p:nvGraphicFramePr>
        <p:xfrm>
          <a:off x="14205857" y="638175"/>
          <a:ext cx="3867831" cy="742286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FAB &gt;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혈압 클릭 시 나오는 기록하기 페이지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기록하기 고정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Exit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PWM-02-01)</a:t>
                      </a:r>
                      <a:r>
                        <a:rPr lang="ko-KR" altLang="en-US" sz="1100" b="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[Tab]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Scroll: Horizon, Align: Center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컬러 변경하여 선택된 탭이 무엇인지 나타냄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날짜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r>
                        <a:rPr lang="en-US" altLang="ko-KR" sz="1100" b="0" baseline="0" dirty="0">
                          <a:latin typeface="+mn-lt"/>
                          <a:ea typeface="+mn-ea"/>
                        </a:rPr>
                        <a:t>)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캘린더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2)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시간 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#2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Default: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현재시각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Scroll: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Vertical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3)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수축기 혈압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*/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이완기 혈압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*/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맥박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저장하기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Active: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유효 데이터 입력 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PWM-02-01-01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정상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위험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노출바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수축기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확장기에 따라 위험도 기준이 변함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참고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  <a:hlinkClick r:id="rId5"/>
                        </a:rPr>
                        <a:t>https://www.notion.so/repurehealthcare/15bdedb141ec801db780ed2da282f9ef?v=0dfc8bb6286042a3a5cd040200642cd7&amp;p=15bdedb141ec8075848fc7ebe58cf119&amp;pm=s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혈압 등록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/blood-pressure/record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3663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01B3071-AF9E-6A83-6AB1-EF4CC26BFD82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45FA0-1E5E-DA99-CD44-DDE6DDAF38E6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C1F3E-76B9-BFE7-2297-97FD059FEAA4}"/>
              </a:ext>
            </a:extLst>
          </p:cNvPr>
          <p:cNvSpPr txBox="1"/>
          <p:nvPr/>
        </p:nvSpPr>
        <p:spPr>
          <a:xfrm>
            <a:off x="335294" y="811378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DF893-BC33-83A7-F150-100FB2A60AF5}"/>
              </a:ext>
            </a:extLst>
          </p:cNvPr>
          <p:cNvSpPr txBox="1"/>
          <p:nvPr/>
        </p:nvSpPr>
        <p:spPr>
          <a:xfrm>
            <a:off x="335294" y="253651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40DC5-7DC7-7146-DC4B-68E795BB93EE}"/>
              </a:ext>
            </a:extLst>
          </p:cNvPr>
          <p:cNvSpPr txBox="1"/>
          <p:nvPr/>
        </p:nvSpPr>
        <p:spPr>
          <a:xfrm>
            <a:off x="335294" y="324785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76A3F-4627-6902-E5D9-6A9B1A5E10AB}"/>
              </a:ext>
            </a:extLst>
          </p:cNvPr>
          <p:cNvSpPr txBox="1"/>
          <p:nvPr/>
        </p:nvSpPr>
        <p:spPr>
          <a:xfrm>
            <a:off x="4999536" y="611699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C1E411-F147-D5E4-773F-CDD4DDF23D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D0F3788-43CC-3CEF-C3A3-954C2F7BB2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8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820A4-E0BD-C5D5-C4B4-33285112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44D832E-1B26-E3B0-6474-560E9679F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PWM-02-03-01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EF0AB-68DA-2504-67AE-6DCD56DC04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오늘의 혈압 기록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6E9AEF-A132-253D-A810-0B1486F147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0932E6-E992-1F88-CFBB-FEA2CF38D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5F661E-C713-2795-DBD9-81F61BFB8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" b="50516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DDBE85-47ED-B608-7816-D6942301C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097" b="5497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70FDA0-F3F8-9387-48F4-A479E07C3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0481"/>
              </p:ext>
            </p:extLst>
          </p:nvPr>
        </p:nvGraphicFramePr>
        <p:xfrm>
          <a:off x="14205857" y="638175"/>
          <a:ext cx="3867831" cy="704219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혈압 클릭 시 나오는 기록보기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하루 혈압 기록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Back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캘린더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하루 평균 혈압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O: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수축기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확장기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혈압 평균값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데이터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X: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텍스트 노출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＂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기록된 데이터가 없습니다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“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2)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알림설정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dirty="0"/>
                        <a:t>PWM-02-02-01-1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3)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하루평균혈당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Info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latin typeface="+mj-ea"/>
                          <a:ea typeface="+mj-ea"/>
                        </a:rPr>
                        <a:t>ic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클릭 시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 #2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dirty="0"/>
                        <a:t>PWM-02-03-01-1 </a:t>
                      </a:r>
                      <a:r>
                        <a:rPr lang="ko-KR" altLang="en-US" sz="1100" dirty="0"/>
                        <a:t>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[List]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 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해당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일자에 기록된 혈압 데이터를 모두 노출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수정 가능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dirty="0" err="1">
                          <a:latin typeface="+mj-ea"/>
                          <a:ea typeface="+mj-ea"/>
                        </a:rPr>
                        <a:t>삭제하시겠습니까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? 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팝업 발생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수정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데이터 유지한 채로 </a:t>
                      </a:r>
                      <a:r>
                        <a:rPr lang="en-US" altLang="ko-KR" sz="1100" dirty="0"/>
                        <a:t>PWM-02-03-01-1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이동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64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바텀시트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Dimd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부분 클릭 시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바텀시트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사라짐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닫기 버튼 클릭시에도 동일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1015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혈압 기록 리스트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날짜별로 검색 가능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/blood-pressure/record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3663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7EF7864-7212-08CF-7179-C4740861E9B6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A041B-0ADB-39D0-79D9-1670F24925FA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599C0-CA35-615D-935B-68CC010E0BAD}"/>
              </a:ext>
            </a:extLst>
          </p:cNvPr>
          <p:cNvSpPr txBox="1"/>
          <p:nvPr/>
        </p:nvSpPr>
        <p:spPr>
          <a:xfrm>
            <a:off x="335294" y="811378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C28D0-DB67-CB95-1C10-378E862A9934}"/>
              </a:ext>
            </a:extLst>
          </p:cNvPr>
          <p:cNvSpPr txBox="1"/>
          <p:nvPr/>
        </p:nvSpPr>
        <p:spPr>
          <a:xfrm>
            <a:off x="335294" y="243337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C2FE46-1AF7-1AFD-2398-30DF8ECE5A26}"/>
              </a:ext>
            </a:extLst>
          </p:cNvPr>
          <p:cNvSpPr txBox="1"/>
          <p:nvPr/>
        </p:nvSpPr>
        <p:spPr>
          <a:xfrm>
            <a:off x="335294" y="324785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35E26-D3ED-6E7D-8929-F701B525053E}"/>
              </a:ext>
            </a:extLst>
          </p:cNvPr>
          <p:cNvSpPr txBox="1"/>
          <p:nvPr/>
        </p:nvSpPr>
        <p:spPr>
          <a:xfrm>
            <a:off x="4999536" y="295550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EE170D-5584-0F99-9C1D-538C6842FA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A06DCB-2800-4041-4741-9F612042FB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229A2F-8125-470C-19C4-6B9D170364C7}"/>
              </a:ext>
            </a:extLst>
          </p:cNvPr>
          <p:cNvSpPr txBox="1"/>
          <p:nvPr/>
        </p:nvSpPr>
        <p:spPr>
          <a:xfrm>
            <a:off x="10211986" y="1002267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0AB7F4-1ACF-0184-AEFF-7AB372248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4313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9E27E-8B8C-799A-056C-E49EDD353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CC12B6-7166-7502-21D9-0397AF828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PWM-02-03-01-1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906B4-6B71-2F72-6C12-FF1249514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혈당 수정하기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AB139-5541-BA27-495E-A414E14ADE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E3DA49-3C28-5137-486C-62CDC4D381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EC5723B-D321-7EB2-B5C2-4E5DAE025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84637"/>
              </p:ext>
            </p:extLst>
          </p:nvPr>
        </p:nvGraphicFramePr>
        <p:xfrm>
          <a:off x="14205857" y="638175"/>
          <a:ext cx="3867831" cy="257998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혈압 수정하기 버튼 클릭 시 나타나는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수정하기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Exit (</a:t>
                      </a:r>
                      <a:r>
                        <a:rPr lang="en-US" altLang="ko-KR" sz="1100" dirty="0"/>
                        <a:t>PWM-02-03-01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이동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Default: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기록하기와 달리 기존의 데이터 정보가 기본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Active: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변경사항 존재 시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en-US" altLang="ko-KR" sz="1100" dirty="0"/>
                        <a:t>PWM-02-03-01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로 이동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434F53-5A6F-6F2B-C40F-5A8ED3C600CE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39CF5-39F5-339C-8154-8D13B21FC5CC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A5987-F326-62F3-A4FF-555BECEEFDA3}"/>
              </a:ext>
            </a:extLst>
          </p:cNvPr>
          <p:cNvSpPr txBox="1"/>
          <p:nvPr/>
        </p:nvSpPr>
        <p:spPr>
          <a:xfrm>
            <a:off x="335294" y="263122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EFA29-381E-0369-BC6C-AE84063DAA8E}"/>
              </a:ext>
            </a:extLst>
          </p:cNvPr>
          <p:cNvSpPr txBox="1"/>
          <p:nvPr/>
        </p:nvSpPr>
        <p:spPr>
          <a:xfrm>
            <a:off x="335293" y="873073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890632-1373-6557-7BCB-C0DA2B215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0164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86D999-F223-6483-DC56-08474BAE1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164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4B2CFE-B75B-26A3-53A0-64714F763D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03CD47-F0BD-211D-0976-783AA9AA42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12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EBD8D-AE41-35AA-6116-3CBA4E241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DBC386-9BBF-936B-AB5C-77E4D28DB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PWM-02-04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F9C95-5C08-B20D-7731-F8EDAE127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오늘의 식단 기록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97F6A9-F522-2612-B3B0-85D8622800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20241213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F5485D2-28ED-ED38-AFD7-753046FBC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5154FF-160C-415C-8B63-E62080C5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2D51ACF-7F75-AC35-D1D2-A897732B0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16413"/>
              </p:ext>
            </p:extLst>
          </p:nvPr>
        </p:nvGraphicFramePr>
        <p:xfrm>
          <a:off x="14205857" y="638175"/>
          <a:ext cx="3867831" cy="490056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FAB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식단 클릭 시 나오는 기록하기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기록하기 고정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Exit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PWM-02-01)</a:t>
                      </a:r>
                      <a:r>
                        <a:rPr lang="ko-KR" altLang="en-US" sz="1100" b="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[Tab]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Scroll: Horizon, Align: Center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컬러 변경하여 선택된 탭이 무엇인지 나타냄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날짜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r>
                        <a:rPr lang="en-US" altLang="ko-KR" sz="1100" b="0" baseline="0" dirty="0">
                          <a:latin typeface="+mn-lt"/>
                          <a:ea typeface="+mn-ea"/>
                        </a:rPr>
                        <a:t>)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캘린더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식사 기록화면으로 바로 이동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dirty="0"/>
                        <a:t>PWM-02-04-01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만약 이전에 아침에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개 추가했던 기록이 있다면 선택됨이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개인 채로 페이지 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5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음식 기록 리스트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/food/get-food-records</a:t>
                      </a:r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날짜별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mealType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으로 검색 가능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en-US" altLang="ko-KR" sz="1100" dirty="0" err="1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mealType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b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생략시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하루치 리스트 반환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3663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2F9640-17AC-567E-C895-B47CC8FEC7D1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12F0D-4E17-2AD7-A4A4-6BDFA06EADC1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B16D3-33AA-9987-4326-27626F13ACD6}"/>
              </a:ext>
            </a:extLst>
          </p:cNvPr>
          <p:cNvSpPr txBox="1"/>
          <p:nvPr/>
        </p:nvSpPr>
        <p:spPr>
          <a:xfrm>
            <a:off x="335294" y="261820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7949F-30A8-429E-0D61-D72717628F6B}"/>
              </a:ext>
            </a:extLst>
          </p:cNvPr>
          <p:cNvSpPr txBox="1"/>
          <p:nvPr/>
        </p:nvSpPr>
        <p:spPr>
          <a:xfrm>
            <a:off x="335294" y="316616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38876-21E3-1154-9D9F-ECD8B718083C}"/>
              </a:ext>
            </a:extLst>
          </p:cNvPr>
          <p:cNvSpPr txBox="1"/>
          <p:nvPr/>
        </p:nvSpPr>
        <p:spPr>
          <a:xfrm>
            <a:off x="331325" y="4262084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56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BBB7-FD97-C8B5-3613-162FADBCB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B1D012-A504-2937-2C10-AA25CA99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6B395F5-98D3-F8A5-0890-5F2C890A24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PWM-02-04-01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D8350-0B07-EB43-DE31-D09CB70951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음식 검색하기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60414C-1D46-5D0B-2B54-E0AA995A94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193544-7944-50D4-7A00-F4DC663E4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DBC71-F0A0-632C-C684-A6875F30F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0540"/>
              </p:ext>
            </p:extLst>
          </p:nvPr>
        </p:nvGraphicFramePr>
        <p:xfrm>
          <a:off x="14205857" y="638175"/>
          <a:ext cx="3867831" cy="69461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식단 추가하기 클릭하면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 Back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[Input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field]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-Default: 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검색어를 입력해주세요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”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-Input field -&gt; 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키보드 활성화 텍스트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active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 변경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검색 아이콘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검색 결과 데이터 요청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최근 추가한 음식이 있는 경우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List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노출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(1-3)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최근 추가한 음식이 없는 경우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텍스트 노출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최근 추가한 음식이 없습니다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＂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1-3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최근에  추가한 음식 리스트 노출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리스트 제한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최신 추가 순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51807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검색어 입력 완료한 경우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1-1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요청 데이터에 대한 텍스트 노출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O: “ 00”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에 대한 검색 결과입니다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 +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리스트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X: “00”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에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btn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Clicked: PWM-02-04-02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R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btn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Clicked: </a:t>
                      </a:r>
                      <a:r>
                        <a:rPr lang="ko-KR" altLang="en-US" sz="1100" dirty="0"/>
                        <a:t>상세수정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편집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없이 바로 선택됨에 추가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음식 검색 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/food/search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섭취한 음식 등록 </a:t>
                      </a: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/food/input-food-record</a:t>
                      </a:r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endParaRPr lang="ko-KR" alt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A983728-EA85-EDC9-98D4-64B39EA311CA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4F29E-8D25-12EC-D517-6DBE3500F0F7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F54CC-0E6B-4E7D-3306-FC40C3B7AEBF}"/>
              </a:ext>
            </a:extLst>
          </p:cNvPr>
          <p:cNvSpPr txBox="1"/>
          <p:nvPr/>
        </p:nvSpPr>
        <p:spPr>
          <a:xfrm>
            <a:off x="331009" y="248044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FFE95-0001-716A-DA2D-E7A6DE5883B4}"/>
              </a:ext>
            </a:extLst>
          </p:cNvPr>
          <p:cNvSpPr txBox="1"/>
          <p:nvPr/>
        </p:nvSpPr>
        <p:spPr>
          <a:xfrm>
            <a:off x="9659493" y="248044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BD9ACD-E665-8DB7-66F6-92063E010CA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C0BAFF-98A1-6A36-590A-0D1016ED4C63}"/>
              </a:ext>
            </a:extLst>
          </p:cNvPr>
          <p:cNvSpPr txBox="1"/>
          <p:nvPr/>
        </p:nvSpPr>
        <p:spPr>
          <a:xfrm>
            <a:off x="10213539" y="992541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B2F6B2-F234-FAFA-A7E6-3B82A1373616}"/>
              </a:ext>
            </a:extLst>
          </p:cNvPr>
          <p:cNvSpPr/>
          <p:nvPr/>
        </p:nvSpPr>
        <p:spPr>
          <a:xfrm>
            <a:off x="10393833" y="3086100"/>
            <a:ext cx="3017367" cy="470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CCA1CF-9E4D-9B4A-E08F-E143DD6426B7}"/>
              </a:ext>
            </a:extLst>
          </p:cNvPr>
          <p:cNvSpPr txBox="1"/>
          <p:nvPr/>
        </p:nvSpPr>
        <p:spPr>
          <a:xfrm>
            <a:off x="9654050" y="318731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2BC3AE-1CCE-A3F7-B899-91C43DABA802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EF9338-8CEA-A7E1-57AE-4E69A3BB227A}"/>
              </a:ext>
            </a:extLst>
          </p:cNvPr>
          <p:cNvSpPr txBox="1"/>
          <p:nvPr/>
        </p:nvSpPr>
        <p:spPr>
          <a:xfrm>
            <a:off x="4995251" y="258787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70E1FD-F5DA-6305-B14A-33227E7C0D63}"/>
              </a:ext>
            </a:extLst>
          </p:cNvPr>
          <p:cNvSpPr/>
          <p:nvPr/>
        </p:nvSpPr>
        <p:spPr>
          <a:xfrm>
            <a:off x="13525499" y="3200400"/>
            <a:ext cx="267273" cy="327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72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ACB06-5D6C-9167-654F-0DF81285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AB34EF0-FA00-675D-E991-E64B4FE8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903353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256F16-6963-C0BB-E647-F1E754FC0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PWM-02-04-01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EADD4-4727-10D3-D9F4-5E0A956504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음식 검색하기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5B4BA3-56BC-3096-B416-200885B39F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20241213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4642F5DE-412E-0319-94F9-527DE656E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5580A0-589B-9408-AE40-60333053A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50779"/>
              </p:ext>
            </p:extLst>
          </p:nvPr>
        </p:nvGraphicFramePr>
        <p:xfrm>
          <a:off x="14205857" y="638175"/>
          <a:ext cx="3867831" cy="3055929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식단 추가하기 클릭하면 나오는 페이지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dirty="0"/>
                        <a:t>선택사항이 있는 경우 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현재 선택된 사항을 나타냄</a:t>
                      </a:r>
                      <a:endParaRPr lang="en-US" altLang="ko-KR" sz="1100" dirty="0"/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/>
                        <a:t>총 선택 개수</a:t>
                      </a:r>
                      <a:endParaRPr lang="en-US" altLang="ko-KR" sz="1100" dirty="0"/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dirty="0"/>
                        <a:t>Clicked: 3-4</a:t>
                      </a:r>
                      <a:r>
                        <a:rPr lang="ko-KR" altLang="en-US" sz="1100" dirty="0"/>
                        <a:t>처럼 구역 확장</a:t>
                      </a:r>
                      <a:endParaRPr lang="en-US" altLang="ko-KR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3-2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데이터 갱신되며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PWM-02-04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Text: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선택된 개수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저장하기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현재 선택된 음식 리스트 보여줌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en-US" altLang="ko-KR" sz="1100" dirty="0"/>
                        <a:t>1-3</a:t>
                      </a:r>
                      <a:r>
                        <a:rPr lang="ko-KR" altLang="en-US" sz="1100" dirty="0"/>
                        <a:t>처럼 구역 다시 축소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Clicked: </a:t>
                      </a:r>
                      <a:r>
                        <a:rPr lang="ko-KR" altLang="en-US" sz="1100" dirty="0"/>
                        <a:t>리스트에서 삭제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8898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50FD16B-0AF9-12FC-E35A-9A2CDF263BE1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94675-5B65-1081-3373-6F780A9BC449}"/>
              </a:ext>
            </a:extLst>
          </p:cNvPr>
          <p:cNvSpPr txBox="1"/>
          <p:nvPr/>
        </p:nvSpPr>
        <p:spPr>
          <a:xfrm>
            <a:off x="335294" y="8298051"/>
            <a:ext cx="559489" cy="33575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080E93-CED1-5A83-DCAD-8A59FE4EFCF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3F45136-69BC-5435-C592-38A3F6653A71}"/>
              </a:ext>
            </a:extLst>
          </p:cNvPr>
          <p:cNvSpPr txBox="1"/>
          <p:nvPr/>
        </p:nvSpPr>
        <p:spPr>
          <a:xfrm>
            <a:off x="4989808" y="260852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691C72-6E28-26F0-BA6F-047D9EE331A7}"/>
              </a:ext>
            </a:extLst>
          </p:cNvPr>
          <p:cNvSpPr txBox="1"/>
          <p:nvPr/>
        </p:nvSpPr>
        <p:spPr>
          <a:xfrm>
            <a:off x="337436" y="8821235"/>
            <a:ext cx="559489" cy="33575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AC770-3051-6A7F-E625-00C23926EA6E}"/>
              </a:ext>
            </a:extLst>
          </p:cNvPr>
          <p:cNvSpPr txBox="1"/>
          <p:nvPr/>
        </p:nvSpPr>
        <p:spPr>
          <a:xfrm>
            <a:off x="9274343" y="391662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7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37CE41-917E-5396-0E4E-D0F805DE6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48065"/>
              </p:ext>
            </p:extLst>
          </p:nvPr>
        </p:nvGraphicFramePr>
        <p:xfrm>
          <a:off x="14205857" y="638175"/>
          <a:ext cx="3867831" cy="576598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앱 시작 후 </a:t>
                      </a:r>
                      <a:r>
                        <a:rPr lang="ko-KR" altLang="en-US" sz="1100" dirty="0" err="1"/>
                        <a:t>스플래시</a:t>
                      </a:r>
                      <a:r>
                        <a:rPr lang="ko-KR" altLang="en-US" sz="1100" dirty="0"/>
                        <a:t> 발생 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0" baseline="0" dirty="0"/>
                        <a:t>앱 접근 권한 안내 화면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커스텀 가능한 때</a:t>
                      </a:r>
                      <a:r>
                        <a:rPr lang="en-US" altLang="ko-KR" sz="1100" b="0" baseline="0" dirty="0"/>
                        <a:t>)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앱 접근 권한 설정 화면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디바이스 제공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17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</a:rPr>
                        <a:t>[</a:t>
                      </a:r>
                      <a:r>
                        <a:rPr lang="ko-KR" altLang="en-US" sz="1100" b="0" baseline="0" dirty="0" err="1">
                          <a:solidFill>
                            <a:srgbClr val="0070C0"/>
                          </a:solidFill>
                        </a:rPr>
                        <a:t>앱</a:t>
                      </a:r>
                      <a:r>
                        <a:rPr lang="ko-KR" altLang="en-US" sz="1100" b="0" baseline="0" dirty="0">
                          <a:solidFill>
                            <a:srgbClr val="0070C0"/>
                          </a:solidFill>
                        </a:rPr>
                        <a:t> 접근권한 안내 목록</a:t>
                      </a: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</a:rPr>
                        <a:t>]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rgbClr val="0070C0"/>
                          </a:solidFill>
                        </a:rPr>
                        <a:t>생체 신호 센서와 </a:t>
                      </a:r>
                      <a:r>
                        <a:rPr lang="ko-KR" altLang="en-US" sz="1100" b="0" baseline="0" dirty="0" err="1">
                          <a:solidFill>
                            <a:srgbClr val="0070C0"/>
                          </a:solidFill>
                        </a:rPr>
                        <a:t>센체</a:t>
                      </a:r>
                      <a:r>
                        <a:rPr lang="ko-KR" altLang="en-US" sz="1100" b="0" baseline="0" dirty="0">
                          <a:solidFill>
                            <a:srgbClr val="0070C0"/>
                          </a:solidFill>
                        </a:rPr>
                        <a:t> 활동에 </a:t>
                      </a:r>
                      <a:r>
                        <a:rPr lang="ko-KR" altLang="en-US" sz="1100" b="0" baseline="0" dirty="0" err="1">
                          <a:solidFill>
                            <a:srgbClr val="0070C0"/>
                          </a:solidFill>
                        </a:rPr>
                        <a:t>엑세스</a:t>
                      </a: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rgbClr val="0070C0"/>
                          </a:solidFill>
                        </a:rPr>
                        <a:t>알림 허용</a:t>
                      </a: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44676A0-E773-7BCB-86E7-D98B6B044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400" dirty="0"/>
              <a:t>PWM-01-01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549222F-9204-8735-0C6A-8CF3AF963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400" dirty="0" err="1"/>
              <a:t>스플래시</a:t>
            </a:r>
            <a:endParaRPr lang="ko-KR" altLang="en-US" sz="1400" dirty="0"/>
          </a:p>
          <a:p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9B1ED2-27A7-F36C-FAC3-5CBDD77768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04342-0D6B-417C-D0CA-283352A5CA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7349E8-53A8-EBE9-B1C4-5EBBD3F7A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783" y="1371600"/>
            <a:ext cx="3715318" cy="8037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48D176-0B48-C0A4-71BD-54393B255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34" b="634"/>
          <a:stretch/>
        </p:blipFill>
        <p:spPr>
          <a:xfrm>
            <a:off x="5559025" y="1371600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B29C02-F962-6A66-463F-4FCCD946ED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" r="3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323046-53C9-C2DE-3EE0-DD2AAD7E2804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EDC8A-EA78-1E39-CFEF-5384C8E49EE8}"/>
              </a:ext>
            </a:extLst>
          </p:cNvPr>
          <p:cNvSpPr txBox="1"/>
          <p:nvPr/>
        </p:nvSpPr>
        <p:spPr>
          <a:xfrm>
            <a:off x="5548139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38BEF-AD9F-37A2-15A3-150BFFF5B051}"/>
              </a:ext>
            </a:extLst>
          </p:cNvPr>
          <p:cNvSpPr txBox="1"/>
          <p:nvPr/>
        </p:nvSpPr>
        <p:spPr>
          <a:xfrm>
            <a:off x="9668383" y="1360714"/>
            <a:ext cx="55488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4ACD6F-94A5-D551-9AF3-5965491C8E65}"/>
              </a:ext>
            </a:extLst>
          </p:cNvPr>
          <p:cNvSpPr txBox="1"/>
          <p:nvPr/>
        </p:nvSpPr>
        <p:spPr>
          <a:xfrm>
            <a:off x="5559025" y="1373416"/>
            <a:ext cx="3715318" cy="523220"/>
          </a:xfrm>
          <a:prstGeom prst="rect">
            <a:avLst/>
          </a:prstGeom>
          <a:solidFill>
            <a:srgbClr val="76E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TBD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34456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BC07A-4B8F-F6D1-8FEB-05A42F8C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A84FB9-1829-0A96-A493-D5B8C2B9A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PWM-02-04-02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F2236-913B-1035-A374-E826C27CA5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식단 상세 </a:t>
            </a:r>
            <a:r>
              <a:rPr lang="en-US" altLang="ko-KR" dirty="0"/>
              <a:t>(</a:t>
            </a:r>
            <a:r>
              <a:rPr lang="ko-KR" altLang="en-US" dirty="0"/>
              <a:t>추가 및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4E0A0D-96B2-62B7-2E60-EE689227C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20241213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8AEA009-75C6-2077-7916-90EDC9A629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F5678-1BFF-EF92-D30F-F00F6A159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9DE507B-2D45-A111-D9C6-EE7A26B37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73735"/>
              </p:ext>
            </p:extLst>
          </p:nvPr>
        </p:nvGraphicFramePr>
        <p:xfrm>
          <a:off x="14205857" y="638175"/>
          <a:ext cx="3867831" cy="699664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식단 상세 설정 화면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업체명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제품명 노출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식품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에 등록된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욜량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기준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g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표기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회 섭취량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총중량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&gt; 100g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[-/+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Clicked: 0.5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씩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-/+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[Input field]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숫자키보드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활성화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[Dropdown]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Clicked: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드롭다운 리스트 활성화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단위 변경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및 선택 시 즉시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1-3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표기정보 갱신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참고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  <a:hlinkClick r:id="rId5"/>
                        </a:rPr>
                        <a:t>https://www.notion.so/repurehealthcare/15bdedb141ec801db780ed2da282f9ef?v=0dfc8bb6286042a3a5cd040200642cd7&amp;p=15bdedb141ec8069ab74dccc9f4abe9f&amp;pm=s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단위나 용량에 맞게 칼로리 및 영양소 비율 자동 변경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64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Clicked: </a:t>
                      </a:r>
                      <a:r>
                        <a:rPr lang="en-US" altLang="ko-KR" sz="1100" dirty="0"/>
                        <a:t>PWM-02-04-01,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3-1</a:t>
                      </a:r>
                      <a:r>
                        <a:rPr lang="ko-KR" altLang="en-US" sz="1100" dirty="0"/>
                        <a:t> 에 선택항목으로 추가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1015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섭취한 음식 기록 리스트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/food/get-food-records</a:t>
                      </a:r>
                    </a:p>
                    <a:p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섭취한 음식 기록 수정 </a:t>
                      </a: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/food/update-food-record</a:t>
                      </a:r>
                    </a:p>
                    <a:p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먹은 양만 수정 가능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다른 항목 수정 필요할 시 삭제 후 입력 필요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b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섭취한 음식 기록 삭제 </a:t>
                      </a: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/food/delete-food-record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3663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4C0E28-65D7-2190-F6DF-9B377555BA5E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8EC49-897B-96F1-7665-1814A8671854}"/>
              </a:ext>
            </a:extLst>
          </p:cNvPr>
          <p:cNvSpPr txBox="1"/>
          <p:nvPr/>
        </p:nvSpPr>
        <p:spPr>
          <a:xfrm>
            <a:off x="335294" y="301441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A1DF3-DF69-B894-FA70-52D3ABD5E97A}"/>
              </a:ext>
            </a:extLst>
          </p:cNvPr>
          <p:cNvSpPr txBox="1"/>
          <p:nvPr/>
        </p:nvSpPr>
        <p:spPr>
          <a:xfrm>
            <a:off x="335294" y="408345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92DAA-2E67-1323-5D9D-4BE66A7598EA}"/>
              </a:ext>
            </a:extLst>
          </p:cNvPr>
          <p:cNvSpPr txBox="1"/>
          <p:nvPr/>
        </p:nvSpPr>
        <p:spPr>
          <a:xfrm>
            <a:off x="335294" y="486650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4FB42-B1F4-A698-B7D4-9307B045BC8B}"/>
              </a:ext>
            </a:extLst>
          </p:cNvPr>
          <p:cNvSpPr txBox="1"/>
          <p:nvPr/>
        </p:nvSpPr>
        <p:spPr>
          <a:xfrm>
            <a:off x="338038" y="873073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35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EEF34-570B-24EB-980F-7E68A78C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1B421F-AE0D-FBDF-882C-973FF6B01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PWM-02-04-03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F140F5-BB1B-89CD-75F5-9F33F502A3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하루 칼로리</a:t>
            </a:r>
            <a:r>
              <a:rPr lang="en-US" altLang="ko-KR" dirty="0"/>
              <a:t>(</a:t>
            </a:r>
            <a:r>
              <a:rPr lang="ko-KR" altLang="en-US" dirty="0"/>
              <a:t>식단</a:t>
            </a:r>
            <a:r>
              <a:rPr lang="en-US" altLang="ko-KR" dirty="0"/>
              <a:t>)</a:t>
            </a:r>
            <a:r>
              <a:rPr lang="ko-KR" altLang="en-US" dirty="0"/>
              <a:t> 기록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1A2E87-1A8B-3B82-71C9-1221B19425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20241213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456272A-B931-7CA9-F098-FB26882FB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9ABE453-CC28-3DEC-2103-2AD7504AA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146333"/>
              </p:ext>
            </p:extLst>
          </p:nvPr>
        </p:nvGraphicFramePr>
        <p:xfrm>
          <a:off x="14205857" y="638175"/>
          <a:ext cx="3867831" cy="6687281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칼로리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식단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클릭 시 나오는 기록보기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하루 칼로리 기록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Back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캘린더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총칼로리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O: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하루동안 기록된 칼로리 총량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총량 대비 섭취한 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지 비율 및 각각의 그램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(g)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수 표시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더보기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버튼 클릭 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칼로리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Progress bar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X: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텍스트 노출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＂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오늘 식사 기록이 없습니다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식사 기록을 추가해주세요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!”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1-4,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O: 1-6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식사시간대별 섭취영양소 코멘트와 섭취한 음식 목록과 각 음식별 칼로리 및 전체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탄단지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섭취 비율 노출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X: 1-4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텍스트 노출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아직 섭취한 음식이 기록되지 않았습니다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1-5 Clicked: </a:t>
                      </a:r>
                      <a:r>
                        <a:rPr lang="en-US" altLang="ko-KR" sz="1100" dirty="0"/>
                        <a:t>PWM-02-04-04</a:t>
                      </a:r>
                      <a:r>
                        <a:rPr lang="ko-KR" altLang="en-US" sz="1100" dirty="0"/>
                        <a:t>로 이동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1-6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en-US" altLang="ko-KR" sz="1100" dirty="0"/>
                        <a:t>PWM-02-04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음식 기록 리스트 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/food/get-food-records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559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0926659-C782-9AD7-A4B1-952E6405E791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82038-F006-6297-CDD0-120C655EDCA4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2E4DC-6BA0-5DB0-B59F-D77387E9360A}"/>
              </a:ext>
            </a:extLst>
          </p:cNvPr>
          <p:cNvSpPr txBox="1"/>
          <p:nvPr/>
        </p:nvSpPr>
        <p:spPr>
          <a:xfrm>
            <a:off x="331009" y="240321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8AFA0F-AC03-7FDE-08D8-CBAB55418A6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BF600D-B71C-9376-42CF-DA72B9F6413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63" b="4801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7129BD-B646-740B-2B99-0F7CAE6F4016}"/>
              </a:ext>
            </a:extLst>
          </p:cNvPr>
          <p:cNvSpPr txBox="1"/>
          <p:nvPr/>
        </p:nvSpPr>
        <p:spPr>
          <a:xfrm>
            <a:off x="335294" y="367554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BD537-A048-1F68-545A-7488C63F8580}"/>
              </a:ext>
            </a:extLst>
          </p:cNvPr>
          <p:cNvSpPr txBox="1"/>
          <p:nvPr/>
        </p:nvSpPr>
        <p:spPr>
          <a:xfrm>
            <a:off x="331009" y="538298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89D83-4ECB-EBEF-F19F-44C96021D13D}"/>
              </a:ext>
            </a:extLst>
          </p:cNvPr>
          <p:cNvSpPr txBox="1"/>
          <p:nvPr/>
        </p:nvSpPr>
        <p:spPr>
          <a:xfrm>
            <a:off x="324408" y="870521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50088-1F49-3E9F-F3CE-5E4084ACA58F}"/>
              </a:ext>
            </a:extLst>
          </p:cNvPr>
          <p:cNvSpPr txBox="1"/>
          <p:nvPr/>
        </p:nvSpPr>
        <p:spPr>
          <a:xfrm>
            <a:off x="4994672" y="649241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5CA02E-4E15-2D1A-600E-A7EDA8DEBF59}"/>
              </a:ext>
            </a:extLst>
          </p:cNvPr>
          <p:cNvSpPr/>
          <p:nvPr/>
        </p:nvSpPr>
        <p:spPr>
          <a:xfrm>
            <a:off x="5938732" y="6605081"/>
            <a:ext cx="2962077" cy="59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265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FF08F-121E-2B8B-A44D-26A64AA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DD570F-AC9F-85AF-F528-E28BB5B22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PWM-02-04-04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343F1-BF77-B208-253B-E53FF3645A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하루 칼로리</a:t>
            </a:r>
            <a:r>
              <a:rPr lang="en-US" altLang="ko-KR" dirty="0"/>
              <a:t>(</a:t>
            </a:r>
            <a:r>
              <a:rPr lang="ko-KR" altLang="en-US" dirty="0"/>
              <a:t>식단</a:t>
            </a:r>
            <a:r>
              <a:rPr lang="en-US" altLang="ko-KR" dirty="0"/>
              <a:t>)</a:t>
            </a:r>
            <a:r>
              <a:rPr lang="ko-KR" altLang="en-US" dirty="0"/>
              <a:t> 기록</a:t>
            </a:r>
            <a:r>
              <a:rPr lang="en-US" altLang="ko-KR" dirty="0"/>
              <a:t>-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29F25-1B48-496B-F8E3-21362038D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20241213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2E596BC-29F7-AD76-883F-81192EFA7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9EF9C66-6FA2-B2BD-B190-16ED488B0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209908"/>
              </p:ext>
            </p:extLst>
          </p:nvPr>
        </p:nvGraphicFramePr>
        <p:xfrm>
          <a:off x="14205857" y="638175"/>
          <a:ext cx="3867831" cy="539889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칼로리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식단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클릭 시 나오는 기록보기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00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식사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간식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Back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시간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PWM-02-02, 2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총칼로리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하루동안 기록된 칼로리 총량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총량 대비 섭취한 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지 비율 및 각각의 그램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(g)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수 표시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더보기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버튼 클릭 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칼로리 표시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기록한 음식 전체 리스트 노출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1-5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-Clicked: list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에서 삭제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63702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1-6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en-US" altLang="ko-KR" sz="1100" dirty="0"/>
                        <a:t>PWM-02-04-01 </a:t>
                      </a:r>
                      <a:r>
                        <a:rPr lang="ko-KR" altLang="en-US" sz="1100" dirty="0"/>
                        <a:t>로 이동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이동시 데이터 유지 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1-7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데이터 갱신되면서 </a:t>
                      </a:r>
                      <a:r>
                        <a:rPr lang="en-US" altLang="ko-KR" sz="1100" dirty="0"/>
                        <a:t>PWM-02-04-03</a:t>
                      </a:r>
                      <a:r>
                        <a:rPr lang="ko-KR" altLang="en-US" sz="1100" dirty="0"/>
                        <a:t>으로 이동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음식 기록 리스트 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/food/get-food-records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559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4A28CF6-0B61-19F0-6B96-FAF708CC50A2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943C6-10F4-FB43-2DEF-8CFF3E436EAC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1408A-0467-1A8A-76C8-21677662F613}"/>
              </a:ext>
            </a:extLst>
          </p:cNvPr>
          <p:cNvSpPr txBox="1"/>
          <p:nvPr/>
        </p:nvSpPr>
        <p:spPr>
          <a:xfrm>
            <a:off x="331009" y="260549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2B6A8D-38DC-D4A1-F0B3-843849199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E56166-E576-EE38-F609-E4ED5A33A098}"/>
              </a:ext>
            </a:extLst>
          </p:cNvPr>
          <p:cNvSpPr txBox="1"/>
          <p:nvPr/>
        </p:nvSpPr>
        <p:spPr>
          <a:xfrm>
            <a:off x="335294" y="367554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631AD-3DBF-C55A-B6CF-1D47713D1612}"/>
              </a:ext>
            </a:extLst>
          </p:cNvPr>
          <p:cNvSpPr txBox="1"/>
          <p:nvPr/>
        </p:nvSpPr>
        <p:spPr>
          <a:xfrm>
            <a:off x="331009" y="538298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D272A-D965-4C21-C66F-DCBF5C64C985}"/>
              </a:ext>
            </a:extLst>
          </p:cNvPr>
          <p:cNvSpPr txBox="1"/>
          <p:nvPr/>
        </p:nvSpPr>
        <p:spPr>
          <a:xfrm>
            <a:off x="324408" y="870521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C92EB7-0CB1-2C4D-90CC-43B06092DB66}"/>
              </a:ext>
            </a:extLst>
          </p:cNvPr>
          <p:cNvSpPr txBox="1"/>
          <p:nvPr/>
        </p:nvSpPr>
        <p:spPr>
          <a:xfrm>
            <a:off x="4610101" y="538298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8C225A-BB84-1FE6-A321-287E7FD3C3B9}"/>
              </a:ext>
            </a:extLst>
          </p:cNvPr>
          <p:cNvSpPr txBox="1"/>
          <p:nvPr/>
        </p:nvSpPr>
        <p:spPr>
          <a:xfrm>
            <a:off x="4610100" y="872363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62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FFE996-2815-AB77-6163-C6D546B594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PWM-02-04-09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713CF9-0749-3706-1B96-13654ABAE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하루 식단 기록</a:t>
            </a:r>
            <a:r>
              <a:rPr lang="en-US" altLang="ko-KR" dirty="0"/>
              <a:t>- </a:t>
            </a:r>
            <a:r>
              <a:rPr lang="ko-KR" altLang="en-US" dirty="0"/>
              <a:t>영양소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A81653-DA50-8685-CAA4-6CEDDF18C4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0A6F8E-D762-C6FE-42DA-3132ACB1B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AFA17-3450-E76F-A2F4-E96EBE2FE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57922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449E90-6962-A45E-CE0A-1127AF18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7922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AF9802-395E-9D15-A6EC-31838F2758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2ADD5C-AD23-5E85-62A4-B3B3956872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BF30B6-3A93-3B50-1CCC-995C9B88BF59}"/>
              </a:ext>
            </a:extLst>
          </p:cNvPr>
          <p:cNvSpPr txBox="1"/>
          <p:nvPr/>
        </p:nvSpPr>
        <p:spPr>
          <a:xfrm>
            <a:off x="882083" y="1373416"/>
            <a:ext cx="3728018" cy="523220"/>
          </a:xfrm>
          <a:prstGeom prst="rect">
            <a:avLst/>
          </a:prstGeom>
          <a:solidFill>
            <a:srgbClr val="76E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TBD</a:t>
            </a:r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48DC9-ECF9-A5AC-C2C1-CEA844421318}"/>
              </a:ext>
            </a:extLst>
          </p:cNvPr>
          <p:cNvSpPr txBox="1"/>
          <p:nvPr/>
        </p:nvSpPr>
        <p:spPr>
          <a:xfrm>
            <a:off x="5546325" y="1381327"/>
            <a:ext cx="3728018" cy="523220"/>
          </a:xfrm>
          <a:prstGeom prst="rect">
            <a:avLst/>
          </a:prstGeom>
          <a:solidFill>
            <a:srgbClr val="76E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TBD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14638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FD46-B551-4DC7-761D-989FA4C4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8E965D-E07B-A938-A9F3-0433C0477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1538C-4CC4-A518-A883-1186E787E9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체중 기록하기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C72CA1-C85D-40D2-541D-85815D8C0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2969AEE-D188-936B-B3BF-795C670C1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2FD96B-E164-04E3-F66B-ACF55B354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046883"/>
              </p:ext>
            </p:extLst>
          </p:nvPr>
        </p:nvGraphicFramePr>
        <p:xfrm>
          <a:off x="14205857" y="638175"/>
          <a:ext cx="3867831" cy="889136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FAB &gt;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체중 클릭 시 나오는 기록하기 페이지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기록하기 고정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Exit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PWM-02-01)</a:t>
                      </a:r>
                      <a:r>
                        <a:rPr lang="ko-KR" altLang="en-US" sz="1100" b="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[Tab]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Scroll: Horizon, Align: Center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컬러 변경하여 선택된 탭이 무엇인지 나타냄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날짜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r>
                        <a:rPr lang="en-US" altLang="ko-KR" sz="1100" b="0" baseline="0" dirty="0">
                          <a:latin typeface="+mn-lt"/>
                          <a:ea typeface="+mn-ea"/>
                        </a:rPr>
                        <a:t>)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캘린더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2)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시간 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#2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Default: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현재시각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Scroll: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Vertical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3)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체중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숫자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활성화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유효 데이터 범위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20~300kg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4) -/+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기본 입력 값 기준으로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0.1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씩 증감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5)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목표체중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- Clicked: 2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페이지 활성화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6)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저장하기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Active: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유효 데이터 입력 시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데이터 갱신하여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PWM-02-01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목표체중 설정 페이지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체중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숫자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활성화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유효 데이터 범위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20~300kg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2) -/+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기본 입력 값 기준으로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0.1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씩 증감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변경하기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Active: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유효 데이터 입력 시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dirty="0"/>
                        <a:t>Clicked: </a:t>
                      </a:r>
                      <a:r>
                        <a:rPr lang="ko-KR" altLang="en-US" sz="1100" dirty="0"/>
                        <a:t>데이터 갱신 후 페이지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체중 기록 저장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/weight/input-weight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 err="1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저장시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userProfile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의 체중도 업데이트</a:t>
                      </a: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같은 날에 기록 </a:t>
                      </a:r>
                      <a:r>
                        <a:rPr lang="ko-KR" altLang="en-US" sz="1100" dirty="0" err="1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저장시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입력한 값으로 대체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BMI 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값 계산하여 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저장함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559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F1FCCA-7880-DA47-BA8C-0FFB5C7E991C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BEE22-31F4-88D1-4F3F-8901114BB9F0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331B9-1D45-C9DD-E5A4-E35630DD7F2C}"/>
              </a:ext>
            </a:extLst>
          </p:cNvPr>
          <p:cNvSpPr txBox="1"/>
          <p:nvPr/>
        </p:nvSpPr>
        <p:spPr>
          <a:xfrm>
            <a:off x="331009" y="258787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771E14-0E69-4AC9-51EF-C27100C6D3E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F731BE-DB80-8830-63EE-A472D272A56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CE75A7-1A99-9CD5-D25F-862D74C55BFE}"/>
              </a:ext>
            </a:extLst>
          </p:cNvPr>
          <p:cNvSpPr txBox="1"/>
          <p:nvPr/>
        </p:nvSpPr>
        <p:spPr>
          <a:xfrm>
            <a:off x="335294" y="367554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2DFF7-C242-F9DA-D102-F88A2B6B99D9}"/>
              </a:ext>
            </a:extLst>
          </p:cNvPr>
          <p:cNvSpPr txBox="1"/>
          <p:nvPr/>
        </p:nvSpPr>
        <p:spPr>
          <a:xfrm>
            <a:off x="4994672" y="418619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6A5B5-AE9A-98AD-7834-75B931A1FA72}"/>
              </a:ext>
            </a:extLst>
          </p:cNvPr>
          <p:cNvSpPr txBox="1"/>
          <p:nvPr/>
        </p:nvSpPr>
        <p:spPr>
          <a:xfrm>
            <a:off x="5544433" y="99253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110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9ED7A-2157-5CAC-F86A-63C0B5663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E8F9196-67A5-DC06-745B-BAD35507E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PWM-02-05-01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D8C91-495F-311B-E249-8B5CE19DF2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하루 체중 기록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CA91F9-4D7C-4E1C-0386-48039718D6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D613C6A4-2814-405F-5E8A-1D009EF9B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33A77C-7CE4-0F21-D8AB-062598D1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76661"/>
              </p:ext>
            </p:extLst>
          </p:nvPr>
        </p:nvGraphicFramePr>
        <p:xfrm>
          <a:off x="14205857" y="638175"/>
          <a:ext cx="3867831" cy="797306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체중 클릭 시 나오는 기록보기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하루 체중 기록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Back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캘린더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체중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2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체중 수정하기 페이지로 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체지방률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입력값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데이터 그대로 노출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일간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주간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월간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선택바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그래프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일간</a:t>
                      </a: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현재부터 전 </a:t>
                      </a: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일까지의 기록을 나타냄</a:t>
                      </a:r>
                      <a:endParaRPr lang="en-US" altLang="ko-KR" sz="11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주간</a:t>
                      </a: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현재기준으로 한주기록의 평균을 이전 </a:t>
                      </a: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주치까지 나타냄</a:t>
                      </a:r>
                      <a:endParaRPr lang="en-US" altLang="ko-KR" sz="11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월간</a:t>
                      </a: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월간 기록</a:t>
                      </a: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</a:rPr>
                        <a:t>(10</a:t>
                      </a: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</a:rPr>
                        <a:t>,11</a:t>
                      </a: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의 평균 기록을 이전 </a:t>
                      </a: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개월 치를 나타냄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현재 입력된 체중에 따라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BMI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자동계산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1-6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최근 체중 기록과 오늘의 체중 기록 증감 비교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오늘의 체중 기록 노출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변화된 체중과 목표까지 남은 체중 노출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556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1-7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[List]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최근기록된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체중 데이터를 모두 노출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수정 가능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삭제하시겠습니까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팝업 발생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데이터 유지한 채로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로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이동</a:t>
                      </a:r>
                      <a:endParaRPr lang="ko-KR" altLang="en-US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체중 기록하기 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Clicked: </a:t>
                      </a:r>
                      <a:r>
                        <a:rPr lang="en-US" altLang="ko-KR" sz="1100" dirty="0"/>
                        <a:t>PWM-02-05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71954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날짜별 체중 기록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리스트 </a:t>
                      </a: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/weight/get-weight-records</a:t>
                      </a: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start, end 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입력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559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8E9583-C5D3-8C18-57AF-B74474CA6D24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6CB1F-CC1D-D9BD-E8D1-6300C095763A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34459-8AAA-52AC-8D84-440A65EC4F91}"/>
              </a:ext>
            </a:extLst>
          </p:cNvPr>
          <p:cNvSpPr txBox="1"/>
          <p:nvPr/>
        </p:nvSpPr>
        <p:spPr>
          <a:xfrm>
            <a:off x="331009" y="241922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DE15D-9684-0F38-0B13-DE3F8AD5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100" b="36814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A0F2E8-0878-D25C-A7A8-0A5597ED0DF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6914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B88687-4B73-8135-09C6-54564E843605}"/>
              </a:ext>
            </a:extLst>
          </p:cNvPr>
          <p:cNvSpPr txBox="1"/>
          <p:nvPr/>
        </p:nvSpPr>
        <p:spPr>
          <a:xfrm>
            <a:off x="335294" y="367554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7123E-0293-3C63-E36F-487A7459634F}"/>
              </a:ext>
            </a:extLst>
          </p:cNvPr>
          <p:cNvSpPr txBox="1"/>
          <p:nvPr/>
        </p:nvSpPr>
        <p:spPr>
          <a:xfrm>
            <a:off x="4994672" y="31850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755969-91D9-C719-CAD0-5FD3DFEDBF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FA5FDD-5B3A-AFF4-DDA5-392AE5C9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90E0E-5D32-F037-422D-04BF430163A5}"/>
              </a:ext>
            </a:extLst>
          </p:cNvPr>
          <p:cNvSpPr txBox="1"/>
          <p:nvPr/>
        </p:nvSpPr>
        <p:spPr>
          <a:xfrm>
            <a:off x="331009" y="495630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A70D6-90DB-DF07-FF9B-383D570ED461}"/>
              </a:ext>
            </a:extLst>
          </p:cNvPr>
          <p:cNvSpPr txBox="1"/>
          <p:nvPr/>
        </p:nvSpPr>
        <p:spPr>
          <a:xfrm>
            <a:off x="4999536" y="5013654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301C5-E06D-3400-8611-EB19A2C428BA}"/>
              </a:ext>
            </a:extLst>
          </p:cNvPr>
          <p:cNvSpPr txBox="1"/>
          <p:nvPr/>
        </p:nvSpPr>
        <p:spPr>
          <a:xfrm>
            <a:off x="4993186" y="701934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1D02010-F059-3F2D-5C68-2867E927672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7D2810-196C-BA64-E8FE-FB30F8B730CE}"/>
              </a:ext>
            </a:extLst>
          </p:cNvPr>
          <p:cNvSpPr txBox="1"/>
          <p:nvPr/>
        </p:nvSpPr>
        <p:spPr>
          <a:xfrm>
            <a:off x="10210161" y="1000712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76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5B750-FFDB-9A2D-91B4-14EDEF5A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00CA12-4610-EDBE-D927-8F8B88D618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81060F-FE67-AD9D-EB1C-27A3286AB7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건기식</a:t>
            </a:r>
            <a:r>
              <a:rPr lang="ko-KR" altLang="en-US" dirty="0"/>
              <a:t> 기록하기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59A881-0D0F-63DD-A456-0CD19C9B87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8BFD0455-25C4-6E62-18AD-BBAD7A5A20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C967D9-7651-4821-5636-62BF0AB0A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984763"/>
              </p:ext>
            </p:extLst>
          </p:nvPr>
        </p:nvGraphicFramePr>
        <p:xfrm>
          <a:off x="14205857" y="638175"/>
          <a:ext cx="3867831" cy="871571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FAB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클릭 시 나오는 기록하기 페이지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기록된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없는 경우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기록하기 고정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Exit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PWM-02-01)</a:t>
                      </a:r>
                      <a:r>
                        <a:rPr lang="ko-KR" altLang="en-US" sz="1100" b="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[Tab]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Scroll: Horizon, Align: Center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컬러 변경하여 선택된 탭이 무엇인지 나타냄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날짜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r>
                        <a:rPr lang="en-US" altLang="ko-KR" sz="1100" b="0" baseline="0" dirty="0">
                          <a:latin typeface="+mn-lt"/>
                          <a:ea typeface="+mn-ea"/>
                        </a:rPr>
                        <a:t>)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캘린더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2)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시간 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#2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Default: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현재시각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Scroll: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Vertical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3)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측정시기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Info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latin typeface="+mj-ea"/>
                          <a:ea typeface="+mj-ea"/>
                        </a:rPr>
                        <a:t>ic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클릭 시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 #3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선택버튼 클릭 시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발생</a:t>
                      </a:r>
                      <a:endParaRPr lang="en-US" altLang="ko-KR" sz="1100" b="0" baseline="0" dirty="0">
                        <a:solidFill>
                          <a:schemeClr val="dk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목록 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공복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아침식전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아침식후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점심식전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점심식후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저녁식전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저녁식후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취침 전</a:t>
                      </a:r>
                      <a:r>
                        <a:rPr lang="en-US" altLang="ko-KR" sz="1100" b="0" baseline="0" dirty="0">
                          <a:solidFill>
                            <a:srgbClr val="7030A0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4)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혈당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클릭 시 숫자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키패드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노출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저장하기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Active: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유효 데이터 입력 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PWM-02-01-01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FAB &gt;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클릭 시 나오는 기록하기 페이지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기록된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있는 경우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[List]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혈당 기록 데이터 리스트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선택한 날짜 내의 기록된 측정 값 리스트 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최신 순으로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개 노출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버튼 클릭 시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: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PWM-02-01-01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FAB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혈당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나오는 기록하기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71954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FAB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혈당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나오는 기록하기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49183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음식 기록 리스트 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/food/get-food-records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559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D5F70BE-38A6-CA99-24AB-094EF2C96D21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4B70F-FEC2-0479-5AFE-12E9D511BFD3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C19F0-8A57-3D15-AF3D-4CC583807F34}"/>
              </a:ext>
            </a:extLst>
          </p:cNvPr>
          <p:cNvSpPr txBox="1"/>
          <p:nvPr/>
        </p:nvSpPr>
        <p:spPr>
          <a:xfrm>
            <a:off x="331009" y="261607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B85A74-7CDE-6F6E-89BF-C903EEB614E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2D27F8-8B4F-7CDD-EB47-6143F71073B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EE1981-5842-E4BB-65F2-BBA319FBFE24}"/>
              </a:ext>
            </a:extLst>
          </p:cNvPr>
          <p:cNvSpPr txBox="1"/>
          <p:nvPr/>
        </p:nvSpPr>
        <p:spPr>
          <a:xfrm>
            <a:off x="335294" y="518733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7D34B-0C44-268C-F2A8-0D127FDBD161}"/>
              </a:ext>
            </a:extLst>
          </p:cNvPr>
          <p:cNvSpPr txBox="1"/>
          <p:nvPr/>
        </p:nvSpPr>
        <p:spPr>
          <a:xfrm>
            <a:off x="4994672" y="31850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126D3-76F9-2282-7FB8-0A46A5F40071}"/>
              </a:ext>
            </a:extLst>
          </p:cNvPr>
          <p:cNvSpPr txBox="1"/>
          <p:nvPr/>
        </p:nvSpPr>
        <p:spPr>
          <a:xfrm>
            <a:off x="331009" y="867930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42855-A495-D1B2-3DDD-0370DE6881F3}"/>
              </a:ext>
            </a:extLst>
          </p:cNvPr>
          <p:cNvSpPr txBox="1"/>
          <p:nvPr/>
        </p:nvSpPr>
        <p:spPr>
          <a:xfrm>
            <a:off x="4999536" y="5013654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383D6-6962-5AB8-9B63-5CB003F9E36B}"/>
              </a:ext>
            </a:extLst>
          </p:cNvPr>
          <p:cNvSpPr txBox="1"/>
          <p:nvPr/>
        </p:nvSpPr>
        <p:spPr>
          <a:xfrm>
            <a:off x="9663778" y="867930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AFB2A4-8A67-43F7-9967-361D924AABE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10580" b="750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AFC455-C51E-7FA1-8407-1C4F74F478DE}"/>
              </a:ext>
            </a:extLst>
          </p:cNvPr>
          <p:cNvSpPr txBox="1"/>
          <p:nvPr/>
        </p:nvSpPr>
        <p:spPr>
          <a:xfrm>
            <a:off x="5539569" y="1000712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966D6-D529-FAD7-CC4B-6C81AF30B0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36597" y="9209708"/>
            <a:ext cx="3728018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692D8B-5C66-D062-DAAB-73559166FA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202426" y="1214562"/>
            <a:ext cx="372801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4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63EA-0C63-C81B-931B-C5EAC5AE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BD6158C-4F7A-F262-92B1-E61C89D03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PWM-02-06-01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1A7FF-69DA-7102-1D63-D59D5B509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건기식</a:t>
            </a:r>
            <a:r>
              <a:rPr lang="ko-KR" altLang="en-US" dirty="0"/>
              <a:t> 검색하기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DC564E-B91E-14EE-98C5-F6B4B19CF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21FC47-8515-7B8A-C9F5-B012DE7C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E505238-D48C-BB23-769E-B661B5C3C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267257"/>
              </p:ext>
            </p:extLst>
          </p:nvPr>
        </p:nvGraphicFramePr>
        <p:xfrm>
          <a:off x="14205857" y="638175"/>
          <a:ext cx="3867831" cy="607391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추가하기 클릭하면 나오는 페이지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 Back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[Input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field]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-Default: 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제품명 혹은 브랜드명을 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검색 아이콘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검색 결과 데이터 요청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최근 검색 기록이 있는 경우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List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노출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(2-1)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최근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검색 기록이 없는 경우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텍스트 노출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최근 검색 기록이 없습니다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＂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추천 키워드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최근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일간 검색어 입력 순위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1-5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까지 노출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최근 검색 기록이 있는 경우의 검색하기 페이지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3255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최근 검색 기록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최신 순으로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개까지 노출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X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로 최근 검색어 삭제 가능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5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개 유지 필요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17749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건기식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검색 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/functional-food/search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559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5D11B7B-95C5-8910-1782-0BB5AE069835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420F6-A744-5553-C97F-20730037AC34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D1188-931E-ABFC-AA73-2223B51EDB17}"/>
              </a:ext>
            </a:extLst>
          </p:cNvPr>
          <p:cNvSpPr txBox="1"/>
          <p:nvPr/>
        </p:nvSpPr>
        <p:spPr>
          <a:xfrm>
            <a:off x="331009" y="261607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7AD7D2-ED2A-988A-FDBE-13BDF3B0F9E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242F7-20CC-D501-BC81-D4BDF804543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79F80-4020-D0B4-EA93-26F6AE7F759A}"/>
              </a:ext>
            </a:extLst>
          </p:cNvPr>
          <p:cNvSpPr txBox="1"/>
          <p:nvPr/>
        </p:nvSpPr>
        <p:spPr>
          <a:xfrm>
            <a:off x="4994672" y="292137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FABF9-743D-2CD9-530A-561DCD5022FC}"/>
              </a:ext>
            </a:extLst>
          </p:cNvPr>
          <p:cNvSpPr txBox="1"/>
          <p:nvPr/>
        </p:nvSpPr>
        <p:spPr>
          <a:xfrm>
            <a:off x="5549297" y="1000712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8B816-7BF3-AC38-F6E9-1E434A41CDD6}"/>
              </a:ext>
            </a:extLst>
          </p:cNvPr>
          <p:cNvSpPr txBox="1"/>
          <p:nvPr/>
        </p:nvSpPr>
        <p:spPr>
          <a:xfrm>
            <a:off x="330430" y="361036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2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F521-8F1F-27F2-E8EE-B55288E2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A6DEDF-2335-0B45-3404-9118BCBB8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PWM-02-06-01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D11FD1-7EC4-538A-84F8-CF8082BBD4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건기식</a:t>
            </a:r>
            <a:r>
              <a:rPr lang="ko-KR" altLang="en-US" dirty="0"/>
              <a:t> 검색하기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CD7A44-CA99-0CED-4BAF-96752EE592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336119-0A05-4EAD-C946-1CCA47E9B3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E540C2E-23E6-DB1E-5469-F4E7CAC30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015271"/>
              </p:ext>
            </p:extLst>
          </p:nvPr>
        </p:nvGraphicFramePr>
        <p:xfrm>
          <a:off x="14205857" y="638175"/>
          <a:ext cx="3867831" cy="8068571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추가하기 클릭하면 나오는 페이지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 Back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[Input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field]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-Default: 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제품명 혹은 브랜드명을 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검색 아이콘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검색 결과 데이터 요청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 결과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O: “00”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에 대한 검색 결과입니다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 결과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X: “00“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에 대한 검색 결과가 없습니다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검색어 입력 완료한 경우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리스트 노출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무한 스크롤바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Clicked: 2 </a:t>
                      </a:r>
                      <a:r>
                        <a:rPr lang="ko-KR" altLang="en-US" sz="1100" dirty="0"/>
                        <a:t>페이지 노출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등록 상세 페이지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4-1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제조업체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품명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Chips: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매칭 키워드 최대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개 노출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4-2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1)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섭취요일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중복가능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Clicked: Toggle on/off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2)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섭취시간 선택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중복가능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Clicked: Toggle on/off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3)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상세정보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Api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내의 정보 출력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섭취방법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주된 기능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성상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섭취 시 주의 사항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71954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4-3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추가하기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Acitve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2-2 on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하나라도 있는 경우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선택됨 리스트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+1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49183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섭취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 중인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dirty="0" err="1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 리스트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: 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/functional-food/get-intake-functional-food-list </a:t>
                      </a:r>
                    </a:p>
                    <a:p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섭취 시간으로 검색 가능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 ex)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아침식전으로 </a:t>
                      </a:r>
                      <a:r>
                        <a:rPr lang="ko-KR" altLang="en-US" sz="1100" dirty="0" err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검색시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 사용자가 아침식전에 </a:t>
                      </a:r>
                      <a:br>
                        <a:rPr lang="en-US" altLang="ko-KR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섭취하기로 등록한 건기식이 결과로 나옴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559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323A45-F3B8-00DB-81AB-004656B3D5ED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8626D-38C6-2E0B-04C5-6C611515C61D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59C1A-7341-7B5A-30F9-525BC3A68C69}"/>
              </a:ext>
            </a:extLst>
          </p:cNvPr>
          <p:cNvSpPr txBox="1"/>
          <p:nvPr/>
        </p:nvSpPr>
        <p:spPr>
          <a:xfrm>
            <a:off x="331009" y="261607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178032-93D3-74C5-4DD3-838D02E68DE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DF8758-7866-085A-C158-B3B7ADD7B7D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5EBB7B-8514-26CA-77C1-09E85B913487}"/>
              </a:ext>
            </a:extLst>
          </p:cNvPr>
          <p:cNvSpPr txBox="1"/>
          <p:nvPr/>
        </p:nvSpPr>
        <p:spPr>
          <a:xfrm>
            <a:off x="335294" y="518733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99136-58EA-056C-B406-CD8B314BF4CC}"/>
              </a:ext>
            </a:extLst>
          </p:cNvPr>
          <p:cNvSpPr txBox="1"/>
          <p:nvPr/>
        </p:nvSpPr>
        <p:spPr>
          <a:xfrm>
            <a:off x="4994672" y="31850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D4394A-D2BD-37F6-7A66-3546306109B5}"/>
              </a:ext>
            </a:extLst>
          </p:cNvPr>
          <p:cNvSpPr txBox="1"/>
          <p:nvPr/>
        </p:nvSpPr>
        <p:spPr>
          <a:xfrm>
            <a:off x="4999536" y="6105024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E4660-F083-C665-7F6F-B20C8DA0F927}"/>
              </a:ext>
            </a:extLst>
          </p:cNvPr>
          <p:cNvSpPr txBox="1"/>
          <p:nvPr/>
        </p:nvSpPr>
        <p:spPr>
          <a:xfrm>
            <a:off x="5539569" y="1000712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A7854-6F36-336F-25F1-FABC3430AD08}"/>
              </a:ext>
            </a:extLst>
          </p:cNvPr>
          <p:cNvSpPr txBox="1"/>
          <p:nvPr/>
        </p:nvSpPr>
        <p:spPr>
          <a:xfrm>
            <a:off x="4992240" y="857585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58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89CF1-867C-E3A2-18BD-B37B6DA4A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808F4E-7E5D-DBF4-B9E8-C72F60D79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PWM-02-06-01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4071A-3806-237C-10EF-4E31E1D72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건기식</a:t>
            </a:r>
            <a:r>
              <a:rPr lang="ko-KR" altLang="en-US" dirty="0"/>
              <a:t> 검색하기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E561B-5681-51C8-8FAD-762B48FA68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5ADF6EC3-A6C4-EF65-D050-BC0B38E6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B9FC6F-CB36-FE1F-ECB8-F3BE6992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85264"/>
              </p:ext>
            </p:extLst>
          </p:nvPr>
        </p:nvGraphicFramePr>
        <p:xfrm>
          <a:off x="14202383" y="638175"/>
          <a:ext cx="3871305" cy="364993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등록하기 중 선택 건기식이 있는 경우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5-1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에서 추가하기 완료한 경우 체크박스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on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5-2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 갱신하여 </a:t>
                      </a:r>
                      <a:r>
                        <a:rPr lang="en-US" altLang="ko-KR" sz="1100" dirty="0"/>
                        <a:t>PWM-02-06 </a:t>
                      </a:r>
                      <a:r>
                        <a:rPr lang="ko-KR" altLang="en-US" sz="1100" b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이동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5-3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5-2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선택됨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touch area 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클릭 시 발생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현재 선택됨 리스트 모두 보기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이미 섭취중인 </a:t>
                      </a: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추가하려고 할 때 발생하는 상세 페이지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6-1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섭취 중임을 알리는 </a:t>
                      </a:r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Text: “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이미 섭취중인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건기식입니다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”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6-2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Clicked: 5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페이지로 다시 이동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10A14C1-AD99-4A26-5D53-082332B3DB2D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ACD0FC-AFB8-0B85-E20D-F240AC2CE15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17A0E9-01B0-77CA-D9F2-F0F3D563776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96E1BA-18F5-D9F0-6028-FC0C90F9C835}"/>
              </a:ext>
            </a:extLst>
          </p:cNvPr>
          <p:cNvSpPr txBox="1"/>
          <p:nvPr/>
        </p:nvSpPr>
        <p:spPr>
          <a:xfrm>
            <a:off x="335294" y="514350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6BF09-6E9A-F909-F456-89F66B507A8E}"/>
              </a:ext>
            </a:extLst>
          </p:cNvPr>
          <p:cNvSpPr txBox="1"/>
          <p:nvPr/>
        </p:nvSpPr>
        <p:spPr>
          <a:xfrm>
            <a:off x="4994672" y="255975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53444-557B-8341-C63A-1081364D5F09}"/>
              </a:ext>
            </a:extLst>
          </p:cNvPr>
          <p:cNvSpPr txBox="1"/>
          <p:nvPr/>
        </p:nvSpPr>
        <p:spPr>
          <a:xfrm>
            <a:off x="331009" y="867930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CB6DD-B880-2386-8E14-01B96336123E}"/>
              </a:ext>
            </a:extLst>
          </p:cNvPr>
          <p:cNvSpPr txBox="1"/>
          <p:nvPr/>
        </p:nvSpPr>
        <p:spPr>
          <a:xfrm>
            <a:off x="9663778" y="299835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EF6E1-4886-5368-F404-F3CD15FD7D9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6A28A-7913-A602-4F69-1E6971C732FB}"/>
              </a:ext>
            </a:extLst>
          </p:cNvPr>
          <p:cNvSpPr txBox="1"/>
          <p:nvPr/>
        </p:nvSpPr>
        <p:spPr>
          <a:xfrm>
            <a:off x="10214697" y="1000712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616E2-9F88-DAA0-6933-65C92CF671BD}"/>
              </a:ext>
            </a:extLst>
          </p:cNvPr>
          <p:cNvSpPr txBox="1"/>
          <p:nvPr/>
        </p:nvSpPr>
        <p:spPr>
          <a:xfrm>
            <a:off x="9659493" y="876361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8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BFBB70-EFC7-34A7-B048-12EACAE2861E}"/>
              </a:ext>
            </a:extLst>
          </p:cNvPr>
          <p:cNvSpPr/>
          <p:nvPr/>
        </p:nvSpPr>
        <p:spPr>
          <a:xfrm>
            <a:off x="5554420" y="1371599"/>
            <a:ext cx="3715318" cy="8037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82A465-55FB-7F84-B485-90672432FF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400" dirty="0"/>
              <a:t>PWM-01-02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B548D3-86F5-E687-E3F9-95B691A6CD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회원가입 메인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F22C1B-8397-1219-A500-A02261A25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2B6165-CAA4-A752-4317-D814168C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7C3C09-A493-9811-357C-57EC51E94E5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903993" y="1371600"/>
            <a:ext cx="3696898" cy="8037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112A8A-D164-ADBF-CC8E-597077D2909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E3190E-35B4-5201-6A17-B55BA3771292}"/>
              </a:ext>
            </a:extLst>
          </p:cNvPr>
          <p:cNvGrpSpPr/>
          <p:nvPr/>
        </p:nvGrpSpPr>
        <p:grpSpPr>
          <a:xfrm>
            <a:off x="1597189" y="3320143"/>
            <a:ext cx="2367643" cy="2449285"/>
            <a:chOff x="1460025" y="685800"/>
            <a:chExt cx="5483700" cy="280035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F45BE3-2CFB-78B3-BC3C-39CBFA743AA7}"/>
                </a:ext>
              </a:extLst>
            </p:cNvPr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38DFBA6-3B4C-AB4D-2A0F-1A80E5E5EADC}"/>
                </a:ext>
              </a:extLst>
            </p:cNvPr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020BD93-78BB-EFC0-9096-D7FE5B0CEA1D}"/>
                </a:ext>
              </a:extLst>
            </p:cNvPr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1A61FA7-42E3-8F8A-5AED-0654808C9EE8}"/>
              </a:ext>
            </a:extLst>
          </p:cNvPr>
          <p:cNvSpPr txBox="1"/>
          <p:nvPr/>
        </p:nvSpPr>
        <p:spPr>
          <a:xfrm>
            <a:off x="5652392" y="1485081"/>
            <a:ext cx="1250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디테일 </a:t>
            </a:r>
            <a:r>
              <a:rPr lang="en-US" altLang="ko-KR" sz="1100" dirty="0">
                <a:latin typeface="+mj-ea"/>
                <a:ea typeface="+mj-ea"/>
              </a:rPr>
              <a:t>#1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FA2432-1EC8-3C08-75BE-F5AB641A3FB8}"/>
              </a:ext>
            </a:extLst>
          </p:cNvPr>
          <p:cNvSpPr txBox="1"/>
          <p:nvPr/>
        </p:nvSpPr>
        <p:spPr>
          <a:xfrm>
            <a:off x="5652392" y="1860173"/>
            <a:ext cx="291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칼로리 및 영양소 계산으로</a:t>
            </a:r>
            <a:br>
              <a:rPr lang="en-US" altLang="ko-KR" sz="1600" dirty="0"/>
            </a:br>
            <a:r>
              <a:rPr lang="ko-KR" altLang="en-US" sz="1600" dirty="0"/>
              <a:t>나에게 맞는 식이</a:t>
            </a:r>
            <a:r>
              <a:rPr lang="en-US" altLang="ko-KR" sz="1600" dirty="0"/>
              <a:t>, </a:t>
            </a:r>
            <a:r>
              <a:rPr lang="ko-KR" altLang="en-US" sz="1600" dirty="0"/>
              <a:t>운동 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38A261-65CF-C58C-7D76-0C12D853F3E8}"/>
              </a:ext>
            </a:extLst>
          </p:cNvPr>
          <p:cNvSpPr txBox="1"/>
          <p:nvPr/>
        </p:nvSpPr>
        <p:spPr>
          <a:xfrm>
            <a:off x="5652392" y="2710444"/>
            <a:ext cx="1250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디테일 </a:t>
            </a:r>
            <a:r>
              <a:rPr lang="en-US" altLang="ko-KR" sz="1100" dirty="0">
                <a:latin typeface="+mj-ea"/>
                <a:ea typeface="+mj-ea"/>
              </a:rPr>
              <a:t>#2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05206A-D918-4780-E186-312E3162C312}"/>
              </a:ext>
            </a:extLst>
          </p:cNvPr>
          <p:cNvSpPr txBox="1"/>
          <p:nvPr/>
        </p:nvSpPr>
        <p:spPr>
          <a:xfrm>
            <a:off x="5652392" y="3085536"/>
            <a:ext cx="291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기록으로</a:t>
            </a:r>
            <a:br>
              <a:rPr lang="en-US" altLang="ko-KR" sz="1600" dirty="0"/>
            </a:br>
            <a:r>
              <a:rPr lang="ko-KR" altLang="en-US" sz="1600" dirty="0"/>
              <a:t>나의 건강상태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AAC65F-E8E3-229A-5558-3783AEA1CDA0}"/>
              </a:ext>
            </a:extLst>
          </p:cNvPr>
          <p:cNvSpPr txBox="1"/>
          <p:nvPr/>
        </p:nvSpPr>
        <p:spPr>
          <a:xfrm>
            <a:off x="5652392" y="3935807"/>
            <a:ext cx="1250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디테일 </a:t>
            </a:r>
            <a:r>
              <a:rPr lang="en-US" altLang="ko-KR" sz="1100" dirty="0">
                <a:latin typeface="+mj-ea"/>
                <a:ea typeface="+mj-ea"/>
              </a:rPr>
              <a:t>#3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C97711-62FD-23E3-D9EB-50ECF92C548D}"/>
              </a:ext>
            </a:extLst>
          </p:cNvPr>
          <p:cNvSpPr txBox="1"/>
          <p:nvPr/>
        </p:nvSpPr>
        <p:spPr>
          <a:xfrm>
            <a:off x="5652392" y="4309024"/>
            <a:ext cx="291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복잡한 건강기능식품</a:t>
            </a:r>
            <a:br>
              <a:rPr lang="en-US" altLang="ko-KR" sz="1600" dirty="0"/>
            </a:br>
            <a:r>
              <a:rPr lang="ko-KR" altLang="en-US" sz="1600" dirty="0"/>
              <a:t>한 번에 맞춤 제안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B84629-2FD8-E004-2E55-34D8A8AC45B8}"/>
              </a:ext>
            </a:extLst>
          </p:cNvPr>
          <p:cNvGrpSpPr/>
          <p:nvPr/>
        </p:nvGrpSpPr>
        <p:grpSpPr>
          <a:xfrm>
            <a:off x="10897104" y="3320142"/>
            <a:ext cx="2367643" cy="2449285"/>
            <a:chOff x="1460025" y="685800"/>
            <a:chExt cx="5483700" cy="280035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F922CB-E3E6-B2AC-4A1E-1EDF95138762}"/>
                </a:ext>
              </a:extLst>
            </p:cNvPr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BE5DE5C-4E8F-DCF5-D98F-F7C0D9B8EC56}"/>
                </a:ext>
              </a:extLst>
            </p:cNvPr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A90A206-824E-67C3-E7FD-321B01F5BF62}"/>
                </a:ext>
              </a:extLst>
            </p:cNvPr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0107E3-EEA3-1689-F0BE-6D9978FEDD88}"/>
              </a:ext>
            </a:extLst>
          </p:cNvPr>
          <p:cNvSpPr txBox="1"/>
          <p:nvPr/>
        </p:nvSpPr>
        <p:spPr>
          <a:xfrm>
            <a:off x="894783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E5BB7-24FD-6774-4BD6-F21A67D56498}"/>
              </a:ext>
            </a:extLst>
          </p:cNvPr>
          <p:cNvSpPr txBox="1"/>
          <p:nvPr/>
        </p:nvSpPr>
        <p:spPr>
          <a:xfrm>
            <a:off x="330182" y="330097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362A58-2A18-8705-E55D-3583E20A20D7}"/>
              </a:ext>
            </a:extLst>
          </p:cNvPr>
          <p:cNvSpPr txBox="1"/>
          <p:nvPr/>
        </p:nvSpPr>
        <p:spPr>
          <a:xfrm>
            <a:off x="349109" y="8730734"/>
            <a:ext cx="55488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3D15A2D-CEA1-E8BD-CED7-BE9113E58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9157"/>
              </p:ext>
            </p:extLst>
          </p:nvPr>
        </p:nvGraphicFramePr>
        <p:xfrm>
          <a:off x="14205857" y="638175"/>
          <a:ext cx="3867831" cy="288427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회원가입 진행 페이지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baseline="0" dirty="0"/>
                        <a:t>1) 1-2</a:t>
                      </a:r>
                      <a:r>
                        <a:rPr lang="ko-KR" altLang="en-US" sz="1100" b="0" baseline="0" dirty="0"/>
                        <a:t> 클릭으로 각 내용 순서대로 노출</a:t>
                      </a:r>
                      <a:endParaRPr lang="en-US" altLang="ko-KR" sz="1100" b="0" baseline="0" dirty="0"/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디테일 </a:t>
                      </a:r>
                      <a:r>
                        <a:rPr lang="en-US" altLang="ko-KR" sz="1100" b="0" baseline="0" dirty="0"/>
                        <a:t>#1,2,3</a:t>
                      </a:r>
                      <a:r>
                        <a:rPr lang="ko-KR" altLang="en-US" sz="1100" b="0" baseline="0" dirty="0"/>
                        <a:t> 참고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1100" b="0" baseline="0" dirty="0"/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문구에 맞는 이미지 삽입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>
                          <a:latin typeface="+mn-ea"/>
                          <a:ea typeface="+mn-ea"/>
                        </a:rPr>
                        <a:t>Cllicked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: 1-1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의 내용 순서대로 노출되며 디테일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#3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노출 시 버튼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1-3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으로 변경됨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카카오톡 회원가입 이미지 사용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2 )</a:t>
                      </a:r>
                      <a:r>
                        <a:rPr lang="en-US" altLang="ko-KR" sz="1000" b="0" dirty="0" err="1">
                          <a:latin typeface="+mn-ea"/>
                          <a:ea typeface="+mn-ea"/>
                        </a:rPr>
                        <a:t>Cllicked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: PWM-01-03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19D492D-105E-FD7C-A8B2-7FB4E6AC24CC}"/>
              </a:ext>
            </a:extLst>
          </p:cNvPr>
          <p:cNvSpPr txBox="1"/>
          <p:nvPr/>
        </p:nvSpPr>
        <p:spPr>
          <a:xfrm>
            <a:off x="9668383" y="8730734"/>
            <a:ext cx="55488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07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40509-4E42-A821-008E-FCA404AF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140C14-C51D-0707-51F8-FFA9375137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PWM-02-06-02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B05F0-C11C-A8BE-25F0-3AC39AD31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My </a:t>
            </a:r>
            <a:r>
              <a:rPr lang="ko-KR" altLang="en-US" dirty="0" err="1"/>
              <a:t>건기식</a:t>
            </a:r>
            <a:r>
              <a:rPr lang="ko-KR" altLang="en-US" dirty="0"/>
              <a:t> 설정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00DBF-316C-A056-ED93-074BF6CB86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9DB9A09E-66F7-0879-64E9-0ABA001BE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654CF6-3816-2498-4CB6-7B4F4314C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05509"/>
              </p:ext>
            </p:extLst>
          </p:nvPr>
        </p:nvGraphicFramePr>
        <p:xfrm>
          <a:off x="14202383" y="638175"/>
          <a:ext cx="3871305" cy="841836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섭취 등록을 한 </a:t>
                      </a:r>
                      <a:r>
                        <a:rPr lang="ko-KR" altLang="en-US" sz="1100" dirty="0" err="1"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 리스트를 보여주는 페이지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[Tab]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Active: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컬러 다르게 표시하여 현재 선택된 탭이 무엇인지 알려주도록 함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해당 리스트로 갱신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현재 섭취중인 건기식이 없는 경우 노출되는 페이지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현재 섭취중인 건기식이 있는 경우 노출되는 페이지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[List]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등록한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리스트 전체 노출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해당 카드 클릭 시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100" dirty="0"/>
                        <a:t>PWM-02-06-02-1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로 이동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삭제 버튼 클릭 시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리스트에서 제거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섭취 시작 버튼 클릭 시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섭취중단 리스트로 이동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5818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섭취중단 중인 </a:t>
                      </a: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리스트를 보여주는 페이지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현재 섭취중단 상태인 건기식이 있는 경우 노출되는 페이지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[List]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등록한 섭취중단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리스트 전체 노출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삭제 버튼 클릭 시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리스트에서 제거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섭취 시작 버튼 클릭 시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섭취 중 리스트로 이동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 중인 </a:t>
                      </a:r>
                      <a:r>
                        <a:rPr lang="ko-KR" altLang="en-US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건기식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리스트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/functional-food/get-intake-functional-food-list</a:t>
                      </a:r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 중단 여부로 검색 가능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– 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 </a:t>
                      </a:r>
                      <a:r>
                        <a:rPr lang="ko-KR" altLang="en-US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중단시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true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 검색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 중인 </a:t>
                      </a:r>
                      <a:r>
                        <a:rPr lang="ko-KR" altLang="en-US" sz="1100" dirty="0" err="1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건기식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삭제</a:t>
                      </a: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/functional-food/delete-intake-functional-food</a:t>
                      </a: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41F47D-582A-0C47-3DAB-F324BDD26CF4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1E67AD-725B-8DC3-E6C1-B3CAC93537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0A8E03-354B-0B18-B2C0-88ACC06DD4F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C75276-2428-6A6F-B532-4D2928306271}"/>
              </a:ext>
            </a:extLst>
          </p:cNvPr>
          <p:cNvSpPr txBox="1"/>
          <p:nvPr/>
        </p:nvSpPr>
        <p:spPr>
          <a:xfrm>
            <a:off x="335294" y="249251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E4878-9690-E6AF-6442-5B01362B6DFB}"/>
              </a:ext>
            </a:extLst>
          </p:cNvPr>
          <p:cNvSpPr txBox="1"/>
          <p:nvPr/>
        </p:nvSpPr>
        <p:spPr>
          <a:xfrm>
            <a:off x="4994672" y="410344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1A8EF-097E-FEDB-9371-15EAA63D3181}"/>
              </a:ext>
            </a:extLst>
          </p:cNvPr>
          <p:cNvSpPr txBox="1"/>
          <p:nvPr/>
        </p:nvSpPr>
        <p:spPr>
          <a:xfrm>
            <a:off x="331009" y="514350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572C25-9912-B24D-C17E-8B384A65AA5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62771-763F-FD11-ADB2-1FA8A4EAD26D}"/>
              </a:ext>
            </a:extLst>
          </p:cNvPr>
          <p:cNvSpPr txBox="1"/>
          <p:nvPr/>
        </p:nvSpPr>
        <p:spPr>
          <a:xfrm>
            <a:off x="10214697" y="1000712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6D6B7-AC6E-BD7D-441A-74356DD33B4C}"/>
              </a:ext>
            </a:extLst>
          </p:cNvPr>
          <p:cNvSpPr txBox="1"/>
          <p:nvPr/>
        </p:nvSpPr>
        <p:spPr>
          <a:xfrm>
            <a:off x="9663778" y="448149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57A05-F15D-37A8-A9E8-E1D963F230DD}"/>
              </a:ext>
            </a:extLst>
          </p:cNvPr>
          <p:cNvSpPr txBox="1"/>
          <p:nvPr/>
        </p:nvSpPr>
        <p:spPr>
          <a:xfrm>
            <a:off x="335294" y="873073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03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CDAF5-8CAE-D782-3CA9-AC604DB2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976EA0-ED1F-A7F7-1A49-3E6F6AE1B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PWM-02-06-02-1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AF8C64-044F-4608-B7BF-F7BDAF236F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My </a:t>
            </a:r>
            <a:r>
              <a:rPr lang="ko-KR" altLang="en-US" dirty="0" err="1"/>
              <a:t>건기식</a:t>
            </a:r>
            <a:r>
              <a:rPr lang="ko-KR" altLang="en-US" dirty="0"/>
              <a:t> 섭취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F0019B-4BF1-81D9-74A0-9CE21D0B7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A554E8F-4DE2-BB4F-E48A-BED134E6C9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27F8D7-E197-78BD-9DA0-1056B23DF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34046"/>
              </p:ext>
            </p:extLst>
          </p:nvPr>
        </p:nvGraphicFramePr>
        <p:xfrm>
          <a:off x="14202383" y="638175"/>
          <a:ext cx="3871305" cy="4102871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섭취 등록을 한 건기식의 상세 설정 페이지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1)Toggle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섭취 중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여부를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토글로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제공하여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on/off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2)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상세보기 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5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번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활성화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섭취요일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3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번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활성화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섭취시간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번 </a:t>
                      </a:r>
                      <a:r>
                        <a:rPr lang="ko-KR" altLang="en-US" sz="1100" b="0" baseline="0" dirty="0" err="1"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 활성화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434676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수정하기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변경된 데이터로 갱신 후 </a:t>
                      </a:r>
                      <a:r>
                        <a:rPr lang="en-US" altLang="ko-KR" sz="1100" dirty="0"/>
                        <a:t>PWM-02-06-02</a:t>
                      </a:r>
                      <a:r>
                        <a:rPr lang="ko-KR" altLang="en-US" sz="1100" dirty="0"/>
                        <a:t>로 이동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삭제하기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해당 리스트 삭제 후 </a:t>
                      </a:r>
                      <a:r>
                        <a:rPr lang="en-US" altLang="ko-KR" sz="1100" dirty="0"/>
                        <a:t>PWM-02-06-02 </a:t>
                      </a:r>
                      <a:r>
                        <a:rPr lang="ko-KR" altLang="en-US" sz="1100" dirty="0"/>
                        <a:t>로 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1200" dirty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5385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A5DFB2E-D454-80CE-2165-9163D03D25CD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35A6C8-257B-7629-43B9-FCC895829A0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136" b="13832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179603-C9A5-6520-2C8B-8BD85968CC5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13968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D289C4-D495-85AF-578D-937CD9526712}"/>
              </a:ext>
            </a:extLst>
          </p:cNvPr>
          <p:cNvSpPr txBox="1"/>
          <p:nvPr/>
        </p:nvSpPr>
        <p:spPr>
          <a:xfrm>
            <a:off x="335294" y="299835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A36CB-808A-25FA-7228-1E853C76F315}"/>
              </a:ext>
            </a:extLst>
          </p:cNvPr>
          <p:cNvSpPr txBox="1"/>
          <p:nvPr/>
        </p:nvSpPr>
        <p:spPr>
          <a:xfrm>
            <a:off x="4994672" y="843225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8A1DA-464D-C37A-9349-284DBAE82A93}"/>
              </a:ext>
            </a:extLst>
          </p:cNvPr>
          <p:cNvSpPr txBox="1"/>
          <p:nvPr/>
        </p:nvSpPr>
        <p:spPr>
          <a:xfrm>
            <a:off x="331009" y="682409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DB1B6-CF88-E943-D8B2-731A27B4B7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A482A0-6000-7AF3-FD30-D3D61472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0EC4DA-DFE4-9258-EE99-6FCCA8E2D461}"/>
              </a:ext>
            </a:extLst>
          </p:cNvPr>
          <p:cNvSpPr txBox="1"/>
          <p:nvPr/>
        </p:nvSpPr>
        <p:spPr>
          <a:xfrm>
            <a:off x="4993186" y="700876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150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2C081-557E-823A-5053-D3DF6D9D9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5F09ED-5904-D227-423A-F2514D84C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PWM-02-06-02-1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751D3-32F5-9E13-B452-228ACCF0E7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My </a:t>
            </a:r>
            <a:r>
              <a:rPr lang="ko-KR" altLang="en-US" dirty="0" err="1"/>
              <a:t>건기식</a:t>
            </a:r>
            <a:r>
              <a:rPr lang="ko-KR" altLang="en-US" dirty="0"/>
              <a:t> 섭취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B76F65-9308-785D-4AE4-2FD33A5B7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23D7DDD-2280-D9F1-8207-7317459D1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E80E9A-6A0B-546E-AEA4-83B299D3F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78610"/>
              </p:ext>
            </p:extLst>
          </p:nvPr>
        </p:nvGraphicFramePr>
        <p:xfrm>
          <a:off x="14202383" y="638175"/>
          <a:ext cx="3871305" cy="272481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섭취 등록을 한 건기식의 상세 설정 페이지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섭취 중단 상품 클릭 시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1)Toggle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섭취 중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여부를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토글로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제공하여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on/off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2)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상세보기 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5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번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활성화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수정하기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변경된 데이터로 갱신 후 </a:t>
                      </a:r>
                      <a:r>
                        <a:rPr lang="en-US" altLang="ko-KR" sz="1100" dirty="0"/>
                        <a:t>PWM-02-06-02</a:t>
                      </a:r>
                      <a:r>
                        <a:rPr lang="ko-KR" altLang="en-US" sz="1100" dirty="0"/>
                        <a:t>로 이동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삭제하기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해당 리스트 삭제 후 </a:t>
                      </a:r>
                      <a:r>
                        <a:rPr lang="en-US" altLang="ko-KR" sz="1100" dirty="0"/>
                        <a:t>PWM-02-06-02 </a:t>
                      </a:r>
                      <a:r>
                        <a:rPr lang="ko-KR" altLang="en-US" sz="1100" dirty="0"/>
                        <a:t>로 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2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3A0283-FE07-6CF8-14AF-7F985D24E1FA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DE9DDF-8351-0F38-497F-32819B44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136" b="13832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4402CD-6DB5-29DF-C613-C941D974F8E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13968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71DF6F-85E8-F23F-2566-6EBBE67786A2}"/>
              </a:ext>
            </a:extLst>
          </p:cNvPr>
          <p:cNvSpPr txBox="1"/>
          <p:nvPr/>
        </p:nvSpPr>
        <p:spPr>
          <a:xfrm>
            <a:off x="335294" y="281369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3DB5D-B710-E01D-52EC-8B7D6963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126CC7-8F8F-77B0-2211-6C583D312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EAAC2B-C0F1-8F45-8B72-A4B8D43AFAF7}"/>
              </a:ext>
            </a:extLst>
          </p:cNvPr>
          <p:cNvSpPr txBox="1"/>
          <p:nvPr/>
        </p:nvSpPr>
        <p:spPr>
          <a:xfrm>
            <a:off x="4994672" y="8432250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56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22F7A-4C24-EFF4-8FF1-BC24C1998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EFA50F-50C4-9B35-6AFE-1C65B7130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PWM-02-06-02-1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523C5-472F-88D3-B136-2C41DBD2D8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My </a:t>
            </a:r>
            <a:r>
              <a:rPr lang="ko-KR" altLang="en-US" dirty="0" err="1"/>
              <a:t>건기식</a:t>
            </a:r>
            <a:r>
              <a:rPr lang="ko-KR" altLang="en-US" dirty="0"/>
              <a:t> 섭취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0C031A-1DD2-D269-BA8D-A2E9F80D3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09CE5E8-1BBB-F809-5DB2-D557554DF2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ED1AF35-A951-CDDC-318F-635F877A8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775651"/>
              </p:ext>
            </p:extLst>
          </p:nvPr>
        </p:nvGraphicFramePr>
        <p:xfrm>
          <a:off x="14202383" y="638175"/>
          <a:ext cx="3871305" cy="378661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섭취 요일 설정을 위한 </a:t>
                      </a:r>
                      <a:r>
                        <a:rPr lang="ko-KR" altLang="en-US" sz="1100" dirty="0" err="1">
                          <a:latin typeface="+mj-ea"/>
                          <a:ea typeface="+mj-ea"/>
                        </a:rPr>
                        <a:t>바텀시트</a:t>
                      </a:r>
                      <a:endParaRPr lang="en-US" altLang="ko-KR" sz="110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Clicked: Active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상태로 변경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중복가능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(Active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시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clicked: default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로 변경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섭취 시간 설정을 위한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바텀시트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Active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상태로 변경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중복가능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(Active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default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로 변경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내용 상세보기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바텀시트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닫기 </a:t>
                      </a:r>
                      <a:r>
                        <a:rPr lang="ko-KR" altLang="en-US" sz="11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back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 중인 </a:t>
                      </a:r>
                      <a:r>
                        <a:rPr lang="ko-KR" altLang="en-US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건기식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상세보기  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/functional-food/get-intake-functional-food</a:t>
                      </a:r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 중인 </a:t>
                      </a:r>
                      <a:r>
                        <a:rPr lang="ko-KR" altLang="en-US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건기식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수정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/functional-food/update-intake-functional-food</a:t>
                      </a:r>
                    </a:p>
                    <a:p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섭취 요일 또는 섭취 시간 변경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8817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6DD1AB1-E677-477E-5E41-954334902CFD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CFD7B7-AC9E-51BF-B921-D594D1E3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E1A695-6390-F823-743D-11FAB7CB2BF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28B5-FA68-295E-20E4-96AF60A5132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549205-0831-FAF4-A5C4-95C5EFE1B039}"/>
              </a:ext>
            </a:extLst>
          </p:cNvPr>
          <p:cNvSpPr txBox="1"/>
          <p:nvPr/>
        </p:nvSpPr>
        <p:spPr>
          <a:xfrm>
            <a:off x="5531893" y="100226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2E05-480D-96BC-CFA1-B2E1D8F9F403}"/>
              </a:ext>
            </a:extLst>
          </p:cNvPr>
          <p:cNvSpPr txBox="1"/>
          <p:nvPr/>
        </p:nvSpPr>
        <p:spPr>
          <a:xfrm>
            <a:off x="10213539" y="99631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31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36A9-17FD-5958-6754-5D43A7469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0A47989-7A1F-15A9-B005-F6E9E2EC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PWM-02-06-03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AFE89-734D-0137-80D9-059B8B33C5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하루 </a:t>
            </a:r>
            <a:r>
              <a:rPr lang="ko-KR" altLang="en-US" dirty="0" err="1"/>
              <a:t>건기식</a:t>
            </a:r>
            <a:r>
              <a:rPr lang="ko-KR" altLang="en-US" dirty="0"/>
              <a:t> 기록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59672-E646-6175-BC55-9BF641A78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582349-6B87-6213-827A-B5A77E5EF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4652E69-65AE-3762-3BC8-29C586D4E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25631"/>
              </p:ext>
            </p:extLst>
          </p:nvPr>
        </p:nvGraphicFramePr>
        <p:xfrm>
          <a:off x="14202383" y="638175"/>
          <a:ext cx="3871305" cy="619848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클릭 시 나오는 기록보기 페이지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 없는 경우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하루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기록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Back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캘린더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My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섭취 </a:t>
                      </a: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관리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en-US" altLang="ko-KR" sz="1100" dirty="0"/>
                        <a:t>PWM-02-06-02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달성률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등록 </a:t>
                      </a: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없는 경우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텍스트 노출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아직 섭취중인 건기식이 없습니다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섭취중인 건기식이 있다면 추가해주세요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＂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en-US" altLang="ko-KR" sz="1100" dirty="0"/>
                        <a:t>PWM-02-06-01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로 이동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&gt;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클릭 시 나오는 기록보기 페이지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데이터 있는 경우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등록 건기식이 없는 경우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1-3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달성률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계산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먹었어요 표시 리스트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등록 리스트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*100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831914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아이콘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toggle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먹었어요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안먹었어요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실시간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반별하여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2-1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달성률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계산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957945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D39B716-4B1A-580A-6319-B3ED7678CB5F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377EC9-4119-535C-8296-C36EA66F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25FBCE-7A9D-50F7-A74D-81983BB613E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117" b="25625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EC8582-56AE-F76D-9214-88607D62164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25742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4B6F73-DA9C-4357-4FD7-86B34B13305E}"/>
              </a:ext>
            </a:extLst>
          </p:cNvPr>
          <p:cNvSpPr txBox="1"/>
          <p:nvPr/>
        </p:nvSpPr>
        <p:spPr>
          <a:xfrm>
            <a:off x="5531893" y="100226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532D6-DBAC-136B-EC36-4ABD3B668B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36597" y="9209708"/>
            <a:ext cx="3728018" cy="3693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1B87BB-C2EB-4FE6-0EEA-9D58B857F9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202426" y="1214562"/>
            <a:ext cx="3728018" cy="3693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40FCB7-9151-2495-AD68-514C0CFBE85C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5D785-D024-C860-F88B-3D453F8C0BAD}"/>
              </a:ext>
            </a:extLst>
          </p:cNvPr>
          <p:cNvSpPr txBox="1"/>
          <p:nvPr/>
        </p:nvSpPr>
        <p:spPr>
          <a:xfrm>
            <a:off x="331009" y="241922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F10D9C-76D2-502E-E294-BBDB5EA1184C}"/>
              </a:ext>
            </a:extLst>
          </p:cNvPr>
          <p:cNvSpPr txBox="1"/>
          <p:nvPr/>
        </p:nvSpPr>
        <p:spPr>
          <a:xfrm>
            <a:off x="335294" y="312661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4112A0-5610-5114-0EA7-47E4E2D60183}"/>
              </a:ext>
            </a:extLst>
          </p:cNvPr>
          <p:cNvSpPr txBox="1"/>
          <p:nvPr/>
        </p:nvSpPr>
        <p:spPr>
          <a:xfrm>
            <a:off x="331008" y="864381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B8F3B8-7294-AD02-5FBA-D5C8E8A48F3C}"/>
              </a:ext>
            </a:extLst>
          </p:cNvPr>
          <p:cNvSpPr txBox="1"/>
          <p:nvPr/>
        </p:nvSpPr>
        <p:spPr>
          <a:xfrm>
            <a:off x="4999536" y="437673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EEFDA6-16E6-33D1-BD65-783ACC1A2925}"/>
              </a:ext>
            </a:extLst>
          </p:cNvPr>
          <p:cNvSpPr txBox="1"/>
          <p:nvPr/>
        </p:nvSpPr>
        <p:spPr>
          <a:xfrm>
            <a:off x="9655609" y="437277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33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76A3-316A-BC5B-84D2-4EB53AFB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FFBBCE-7DE8-6CAF-ECC9-7AE177B4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PWM-03-01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F51F0E-4F65-3611-0F9B-7F903AB7F5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맞춤 추천 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92C3FE-E332-1CFB-55B5-AF9BEBF298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B0610CC-04CE-750B-2A1E-2BD571266A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F3A0FE-D2AA-4750-03D8-5E537C44A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182288"/>
              </p:ext>
            </p:extLst>
          </p:nvPr>
        </p:nvGraphicFramePr>
        <p:xfrm>
          <a:off x="14202383" y="638175"/>
          <a:ext cx="3871305" cy="644567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네비게이션 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맞춤추천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[Input field]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-Default: “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제품명 혹은 브랜드명을 입력해주세요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검색 아이콘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]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-Clicked: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검색 결과 데이터 요청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하트 아이콘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Clicked: </a:t>
                      </a:r>
                      <a:r>
                        <a:rPr lang="en-US" altLang="ko-KR" sz="1100" dirty="0"/>
                        <a:t>PWM-03-01-01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“00”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님의 건강상태에 따른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추천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!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미리 분석된 건강 상태에 맞춰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퓨어윗미가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섭취를 권장하는 상품을 가져왔어요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[Tab]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-Clicked: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카테고리 리스트로 갱신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[List]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-Card Clicked: </a:t>
                      </a:r>
                      <a:r>
                        <a:rPr lang="en-US" altLang="ko-KR" sz="1100" dirty="0"/>
                        <a:t>PWM-03-02,2 </a:t>
                      </a:r>
                      <a:r>
                        <a:rPr lang="ko-KR" altLang="en-US" sz="1100" dirty="0" err="1"/>
                        <a:t>바텀시트</a:t>
                      </a:r>
                      <a:r>
                        <a:rPr lang="ko-KR" altLang="en-US" sz="1100" dirty="0"/>
                        <a:t> 활성화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하트 </a:t>
                      </a:r>
                      <a:r>
                        <a:rPr lang="en-US" altLang="ko-KR" sz="1100" dirty="0" err="1"/>
                        <a:t>ic</a:t>
                      </a:r>
                      <a:r>
                        <a:rPr lang="en-US" altLang="ko-KR" sz="1100" dirty="0"/>
                        <a:t> Clicked: </a:t>
                      </a:r>
                      <a:r>
                        <a:rPr lang="ko-KR" altLang="en-US" sz="1100" dirty="0"/>
                        <a:t>하트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채워지며 해당 리스트 관심상품으로 이동</a:t>
                      </a:r>
                      <a:r>
                        <a:rPr lang="en-US" altLang="ko-KR" sz="1100" dirty="0"/>
                        <a:t>(PWM-03-01-01)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무한 </a:t>
                      </a:r>
                      <a:r>
                        <a:rPr lang="ko-KR" altLang="en-US" sz="1100" dirty="0" err="1"/>
                        <a:t>스크롤으로</a:t>
                      </a:r>
                      <a:r>
                        <a:rPr lang="ko-KR" altLang="en-US" sz="1100" dirty="0"/>
                        <a:t> 수정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스크롤 시 </a:t>
                      </a:r>
                      <a:r>
                        <a:rPr lang="ko-KR" altLang="en-US" sz="1100" dirty="0" err="1"/>
                        <a:t>스피너</a:t>
                      </a:r>
                      <a:r>
                        <a:rPr lang="ko-KR" altLang="en-US" sz="1100" dirty="0"/>
                        <a:t> 등장하여 로딩중임을 알리도록 함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건강인이라 맞춤 추천이 필요치 않은 경우의 페이지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닫기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해당 구역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invisible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되며 정렬 갱신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831914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63DCF9D-9B44-B98C-28D8-A76F1C12DEF5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DAF879-1695-2F8E-68FA-BCDB7BF6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112" b="28910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C03876-C5B3-F005-0D57-6E1969DA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29022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69785F-686B-A20E-326E-8EE54DECC6C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4236BF-8086-FC5E-F325-BB771993732A}"/>
              </a:ext>
            </a:extLst>
          </p:cNvPr>
          <p:cNvSpPr txBox="1"/>
          <p:nvPr/>
        </p:nvSpPr>
        <p:spPr>
          <a:xfrm>
            <a:off x="10218563" y="100226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EC2FA7-1B3B-4126-9B72-D0ECC9D054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6064" y="9209708"/>
            <a:ext cx="3728018" cy="3693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9F4D81-78E3-995B-E5DA-93044BD56E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31893" y="1214562"/>
            <a:ext cx="3728018" cy="3693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62DF6A-112C-E041-5280-48AAAFAED074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AE538-AE83-AA66-1855-924AF3F88B98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B3CA9-55D1-AC7C-2342-8620F01EB692}"/>
              </a:ext>
            </a:extLst>
          </p:cNvPr>
          <p:cNvSpPr txBox="1"/>
          <p:nvPr/>
        </p:nvSpPr>
        <p:spPr>
          <a:xfrm>
            <a:off x="335294" y="401341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D03091-9B7E-CBCC-6BFC-41326008F2AF}"/>
              </a:ext>
            </a:extLst>
          </p:cNvPr>
          <p:cNvSpPr txBox="1"/>
          <p:nvPr/>
        </p:nvSpPr>
        <p:spPr>
          <a:xfrm>
            <a:off x="4999536" y="7781414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FCD1DC-7051-50AC-7671-69822A97F234}"/>
              </a:ext>
            </a:extLst>
          </p:cNvPr>
          <p:cNvSpPr txBox="1"/>
          <p:nvPr/>
        </p:nvSpPr>
        <p:spPr>
          <a:xfrm>
            <a:off x="9655609" y="437277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05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41ED-F86A-FB4D-4F8A-628035B2D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B59FA7-2C55-A364-2F1C-C08BA6B187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PWM-03-01-01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F4B2FE-B1FD-D008-747C-C1577C7B48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관심 상품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79A0EB-B542-7F64-F94E-429679C85B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4EE362F-5230-C32B-D00B-5B6334F0D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0551B0-C50F-F0AE-4AB1-45D892A78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998916"/>
              </p:ext>
            </p:extLst>
          </p:nvPr>
        </p:nvGraphicFramePr>
        <p:xfrm>
          <a:off x="14202383" y="638175"/>
          <a:ext cx="3871305" cy="228165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PWM-03-01 </a:t>
                      </a:r>
                      <a:r>
                        <a:rPr lang="ko-KR" altLang="en-US" sz="1100" dirty="0"/>
                        <a:t>헤더의 하트 아이콘 클릭 시 나오는 페이지 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[header]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Back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 있는 경우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리스트 노출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 없는 경우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1-3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처럼 텍스트 노출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6B48F6B-F309-5A89-00C6-A16D9EB15F99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2C4F6F-B433-B3BE-E3AD-52CD4DBD632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78FE9D-929D-9E8E-0551-7A9202D7E13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AAD68-31A5-975B-831D-E3E17910F6BC}"/>
              </a:ext>
            </a:extLst>
          </p:cNvPr>
          <p:cNvSpPr txBox="1"/>
          <p:nvPr/>
        </p:nvSpPr>
        <p:spPr>
          <a:xfrm>
            <a:off x="5559025" y="100226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3610-92D2-23E2-C50B-BC05ACE80F9D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7CB06-3083-A4AD-8100-807FDAAA1B17}"/>
              </a:ext>
            </a:extLst>
          </p:cNvPr>
          <p:cNvSpPr txBox="1"/>
          <p:nvPr/>
        </p:nvSpPr>
        <p:spPr>
          <a:xfrm>
            <a:off x="335294" y="401341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612E6B-E8B8-565C-4FAE-22AF1FDCF65A}"/>
              </a:ext>
            </a:extLst>
          </p:cNvPr>
          <p:cNvSpPr txBox="1"/>
          <p:nvPr/>
        </p:nvSpPr>
        <p:spPr>
          <a:xfrm>
            <a:off x="4999536" y="401290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47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BC3C3-80F0-24BA-85E7-70C2E133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ADA74A-4D6A-6453-7AD2-577E7167C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PWM-03-02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778A09-F592-4873-4119-1F167FF92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맞춤 추천 </a:t>
            </a:r>
            <a:r>
              <a:rPr lang="ko-KR" altLang="en-US" dirty="0" err="1"/>
              <a:t>건기식</a:t>
            </a:r>
            <a:r>
              <a:rPr lang="ko-KR" altLang="en-US" dirty="0"/>
              <a:t> 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77D1FC-718A-8C25-7650-DFF42C926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828E88-B112-56B9-2B95-77C9011DA4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9A78DCC-0DD3-29A2-28D2-4679EEB0D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771741"/>
              </p:ext>
            </p:extLst>
          </p:nvPr>
        </p:nvGraphicFramePr>
        <p:xfrm>
          <a:off x="14202383" y="638175"/>
          <a:ext cx="3871305" cy="507403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&gt;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클릭 시 나오는 기록보기 페이지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 없는 경우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[L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Btn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] Back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[Input field]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-Default: “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제품명 혹은 브랜드명을 입력해주세요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“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검색 아이콘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]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-Clicked: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검색 결과 데이터 요청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하트 아이콘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Clicked: </a:t>
                      </a:r>
                      <a:r>
                        <a:rPr lang="en-US" altLang="ko-KR" sz="1100" dirty="0"/>
                        <a:t>PWM-03-01-01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Text: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데이터 결과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O: “00”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에 대한 검색 결과입니다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데이터 결과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X: “00“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에 대한 검색 결과가 없습니다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검색어 입력 완료한 경우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리스트 노출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무한 스크롤바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Clicked: 2 </a:t>
                      </a:r>
                      <a:r>
                        <a:rPr lang="ko-KR" altLang="en-US" sz="1100" dirty="0"/>
                        <a:t>페이지 노출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맞춤추천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상세보기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바텀시트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2B2FB2C-4243-D3CF-E75C-A6F5212C1F6A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021726-783A-DF8A-3ADA-EF028F56BA5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83B5A0-21D1-41ED-DEC0-FEE1C8C1C2D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5B6569-35D3-7D4C-0E19-18DE61863742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3FE724-D9CE-26EF-7014-8D343F28A803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6CA1D-952E-62D2-2BBF-FA8868A3E5F5}"/>
              </a:ext>
            </a:extLst>
          </p:cNvPr>
          <p:cNvSpPr txBox="1"/>
          <p:nvPr/>
        </p:nvSpPr>
        <p:spPr>
          <a:xfrm>
            <a:off x="335294" y="401341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916FB-817E-0F68-2913-E2727C74794D}"/>
              </a:ext>
            </a:extLst>
          </p:cNvPr>
          <p:cNvSpPr txBox="1"/>
          <p:nvPr/>
        </p:nvSpPr>
        <p:spPr>
          <a:xfrm>
            <a:off x="5549499" y="1002267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46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02432-2CFE-4A20-0404-421BAC47E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AC8770-46E4-C8AA-BF1F-0EC2AB8C8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PWM-04-01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46BBB-D992-01D1-B2A6-406EFE1ACC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마이페이지 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F0AEA1-8175-13AA-0A0A-D77FF5D427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117CB20-7AB2-63DA-AF95-3AD3E0E02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EA6DDF0-DA82-2F22-FD81-16C94C04B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69345"/>
              </p:ext>
            </p:extLst>
          </p:nvPr>
        </p:nvGraphicFramePr>
        <p:xfrm>
          <a:off x="14202383" y="638175"/>
          <a:ext cx="3871305" cy="6410991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네비게이션 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마이페이지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GNB] 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 고정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Text</a:t>
                      </a: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설정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en-US" altLang="ko-KR" sz="1100" dirty="0"/>
                        <a:t>PWM-04-03</a:t>
                      </a:r>
                      <a:r>
                        <a:rPr lang="ko-KR" altLang="en-US" sz="1100" b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 으로 이동</a:t>
                      </a:r>
                      <a:endParaRPr lang="en-US" altLang="ko-KR" sz="1100" b="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“00”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님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안녕하세요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!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매일매일 체크하는 오늘의 건강상태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결과확인하기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en-US" altLang="ko-KR" sz="1100" dirty="0"/>
                        <a:t>PWM-04-02 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연동된 데이터 없는 경우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-Clicked: </a:t>
                      </a:r>
                      <a:r>
                        <a:rPr lang="ko-KR" altLang="en-US" sz="1100" dirty="0"/>
                        <a:t>디바이스 설정 창으로 이동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연동된 데이터 있는 경우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-Clicked: PWM-04-04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1-5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Clicked: PWM-04-06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1-6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Clicked: 2</a:t>
                      </a:r>
                      <a:r>
                        <a:rPr lang="ko-KR" altLang="en-US" sz="1100" dirty="0"/>
                        <a:t>로 이동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취소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로 돌아가기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로그아웃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로그아웃 진행하고 로그인 페이지로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돌아감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dirty="0"/>
                        <a:t>PWM-01-03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로그아웃 데이터 판단 팝업 활성화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51079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F5A2409-66B5-4729-F079-51B46EB26BFC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B25C24-6EC9-C676-AECA-EBFD2ED80F0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121" b="23531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379F08-9D51-5BEB-5278-004941B4361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23652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0840A-FC29-FED4-28ED-0E2F21C490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6064" y="9209708"/>
            <a:ext cx="3728018" cy="3693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6B069A-9B25-2464-41C8-1A0D4B84BD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31893" y="1214562"/>
            <a:ext cx="3728018" cy="3693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D8E196-1303-96C9-65E1-9F35E0FBB953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70921-C46B-4879-FA75-DE549612F709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D8A14-A9C0-C320-1D32-CD4B23E046F2}"/>
              </a:ext>
            </a:extLst>
          </p:cNvPr>
          <p:cNvSpPr txBox="1"/>
          <p:nvPr/>
        </p:nvSpPr>
        <p:spPr>
          <a:xfrm>
            <a:off x="335294" y="460014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DD73B-53D9-5653-B160-19B9F58CC41A}"/>
              </a:ext>
            </a:extLst>
          </p:cNvPr>
          <p:cNvSpPr txBox="1"/>
          <p:nvPr/>
        </p:nvSpPr>
        <p:spPr>
          <a:xfrm>
            <a:off x="4999536" y="7781414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058095-8A6B-CB9E-FBEB-CF8999530160}"/>
              </a:ext>
            </a:extLst>
          </p:cNvPr>
          <p:cNvSpPr txBox="1"/>
          <p:nvPr/>
        </p:nvSpPr>
        <p:spPr>
          <a:xfrm>
            <a:off x="335294" y="665774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8A372-1114-98C5-7738-C9FD4D47178A}"/>
              </a:ext>
            </a:extLst>
          </p:cNvPr>
          <p:cNvSpPr txBox="1"/>
          <p:nvPr/>
        </p:nvSpPr>
        <p:spPr>
          <a:xfrm>
            <a:off x="335294" y="830560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95A7FC-EDBB-66FA-F82C-F613B58D10A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E6C8C1-D3A3-77A4-493B-1DB8682A3CDF}"/>
              </a:ext>
            </a:extLst>
          </p:cNvPr>
          <p:cNvSpPr txBox="1"/>
          <p:nvPr/>
        </p:nvSpPr>
        <p:spPr>
          <a:xfrm>
            <a:off x="1022326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943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F206-0037-83B2-5496-64E092F27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6FC5AF2-B40D-03CD-5B84-75CFEDC8D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PWM-04-02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45981E-CE69-336C-6DFD-ED9ECEA9FB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오늘의 건강상태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EA627E-3089-ABB8-56D1-3C99EC5796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ED5EC2A-A1DD-6429-21CD-50CB723BC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01C1EB-3826-6D81-9448-78806F42D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0231"/>
              </p:ext>
            </p:extLst>
          </p:nvPr>
        </p:nvGraphicFramePr>
        <p:xfrm>
          <a:off x="14202383" y="638175"/>
          <a:ext cx="3871305" cy="4470609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결과 확인하기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Back: </a:t>
                      </a:r>
                      <a:r>
                        <a:rPr lang="en-US" altLang="ko-KR" sz="1100" dirty="0"/>
                        <a:t>PWM-04-01 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입력 데이터를 기준으로 결과 판단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effectLst/>
                        </a:rPr>
                        <a:t>질환인 분류에 따라 아이콘 그리고 상태가 변경됨</a:t>
                      </a:r>
                      <a:r>
                        <a:rPr lang="en-US" altLang="ko-KR" sz="1100" dirty="0"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정상인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건강인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맑음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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반건강인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1: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주의요망상태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흐림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반건강인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건강유의상태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매우흐림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질환인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질환인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나쁨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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PWM-04-03</a:t>
                      </a:r>
                      <a:r>
                        <a:rPr lang="ko-KR" altLang="en-US" sz="1100" dirty="0"/>
                        <a:t>에 입력된 데이터 값 노출</a:t>
                      </a:r>
                      <a:endParaRPr lang="en-US" altLang="ko-KR" sz="1100" dirty="0"/>
                    </a:p>
                    <a:p>
                      <a:r>
                        <a:rPr lang="ko-KR" altLang="en-US" sz="1100" dirty="0"/>
                        <a:t>해당 페이지에서 변경 불가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질환별 위험 상태 시각화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*</a:t>
                      </a:r>
                      <a:r>
                        <a:rPr lang="ko-KR" altLang="en-US" sz="1100" dirty="0"/>
                        <a:t>분류기준 참고</a:t>
                      </a:r>
                      <a:endParaRPr lang="en-US" altLang="ko-KR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en-US" altLang="ko-KR" sz="1100" dirty="0"/>
                        <a:t>PWM-04-02-01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887DBC1-892B-7DFC-294A-96CD8760A8F6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19485F-8E2C-82F4-97C5-8CF682ED69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-34" b="23754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AAFD56-48A5-D6AC-D58A-99C5C8C0F10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23720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8F3E4F-8D5C-C929-D89C-C079434527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6064" y="9209708"/>
            <a:ext cx="3728018" cy="3693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C9B2EA-9F8A-7267-54C8-A52A8E14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31893" y="1214562"/>
            <a:ext cx="3728018" cy="3693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7AAE7F-AEB5-20EC-FD56-4AAB0DD62591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2A849-3041-F2B8-DA5F-1CA7F2146EC6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72C033-7845-208E-3861-9F1C5CE27B09}"/>
              </a:ext>
            </a:extLst>
          </p:cNvPr>
          <p:cNvSpPr txBox="1"/>
          <p:nvPr/>
        </p:nvSpPr>
        <p:spPr>
          <a:xfrm>
            <a:off x="335294" y="474005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C0749-2CC1-DEF4-27FD-7A7D92EA959F}"/>
              </a:ext>
            </a:extLst>
          </p:cNvPr>
          <p:cNvSpPr txBox="1"/>
          <p:nvPr/>
        </p:nvSpPr>
        <p:spPr>
          <a:xfrm>
            <a:off x="4999536" y="527538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CAD9C-632F-2190-C968-D740FD7616B6}"/>
              </a:ext>
            </a:extLst>
          </p:cNvPr>
          <p:cNvSpPr txBox="1"/>
          <p:nvPr/>
        </p:nvSpPr>
        <p:spPr>
          <a:xfrm>
            <a:off x="4999536" y="76471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51C116-8A7C-ECE4-DA7C-23AA44B90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458" y="1319850"/>
            <a:ext cx="3820509" cy="40808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F51F03-936F-A92A-53FC-72BB70BFC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458" y="5400675"/>
            <a:ext cx="3820509" cy="3473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450F14E-FC38-8CD6-725B-6FFA1308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9484" y="7048500"/>
            <a:ext cx="4429553" cy="18253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A9C55E-6B2B-B6B6-AADC-9EC663A9C469}"/>
              </a:ext>
            </a:extLst>
          </p:cNvPr>
          <p:cNvSpPr txBox="1"/>
          <p:nvPr/>
        </p:nvSpPr>
        <p:spPr>
          <a:xfrm>
            <a:off x="9630383" y="1065739"/>
            <a:ext cx="9144000" cy="297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*</a:t>
            </a:r>
            <a:r>
              <a:rPr lang="ko-KR" altLang="en-US" sz="1200" dirty="0">
                <a:solidFill>
                  <a:srgbClr val="0070C0"/>
                </a:solidFill>
                <a:latin typeface="+mn-ea"/>
              </a:rPr>
              <a:t>분류 기준</a:t>
            </a:r>
            <a:endParaRPr lang="en-US" altLang="ko-KR" sz="12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779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0AC9FB4-770A-15BB-073C-63EA8AF4E1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400" dirty="0"/>
              <a:t>PWM-01-03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BCAA01-505E-B83F-9251-D5855C10CF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카카오로 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1F5950-07CB-D3ED-A499-846444FC3F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A95C64-158A-EFCC-E63E-DFCC8E5AA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45581A-17A4-D446-9795-E90F95189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96553" y="1371600"/>
            <a:ext cx="3711778" cy="8037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1492BD-EFD8-FA40-A1E3-AF16AC537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9" b="139"/>
          <a:stretch/>
        </p:blipFill>
        <p:spPr>
          <a:xfrm>
            <a:off x="5559025" y="1371600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246331-FB90-40E4-49D6-4EE900028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9" b="1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C5DBB3-1374-28EF-3DBC-99594DAB8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575211"/>
              </p:ext>
            </p:extLst>
          </p:nvPr>
        </p:nvGraphicFramePr>
        <p:xfrm>
          <a:off x="14205857" y="638175"/>
          <a:ext cx="3867831" cy="648635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PWM-01-02, 1-3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클릭으로 발생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카카오톡 로그인 진행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 -&gt;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데이터 유효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-&gt; 3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카카오톡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단계 인증 진행 화면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카톡메세지로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 인증 완료 시 다음 화면으로 이동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dirty="0"/>
                        <a:t>PWM-01-04)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3-1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카카오톡으로 로그인 확인 문자 전송 화면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0617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ko-KR" altLang="en-US" sz="1100" dirty="0">
                          <a:solidFill>
                            <a:srgbClr val="0070C0"/>
                          </a:solidFill>
                        </a:rPr>
                        <a:t>카카오 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</a:rPr>
                        <a:t> 후 이메일 인증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 :</a:t>
                      </a:r>
                      <a:br>
                        <a:rPr lang="en-US" altLang="ko-KR" sz="1100" dirty="0">
                          <a:solidFill>
                            <a:srgbClr val="0070C0"/>
                          </a:solidFill>
                        </a:rPr>
                      </a:b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인증메일발송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/user/send-mail</a:t>
                      </a:r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인증확인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/user/verify-code</a:t>
                      </a:r>
                    </a:p>
                    <a:p>
                      <a:pPr marL="342900" indent="-342900" algn="l">
                        <a:buAutoNum type="arabicPeriod"/>
                      </a:pP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342900" indent="-342900" algn="l">
                        <a:buFontTx/>
                        <a:buAutoNum type="arabicPeriod"/>
                      </a:pP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 후 토큰 생성 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/user/login</a:t>
                      </a:r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토큰 있는 사용자는 토큰으로 자동 로그인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  <a:b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ko-KR" altLang="en-US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로그아웃 했거나 토큰 만료된 사람은 토큰생성이 필요함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br>
                        <a:rPr lang="en-US" altLang="ko-KR" sz="1100" dirty="0">
                          <a:solidFill>
                            <a:srgbClr val="0070C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endParaRPr lang="en-US" altLang="ko-KR" sz="1100" dirty="0">
                        <a:solidFill>
                          <a:srgbClr val="0070C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342900" indent="-342900" algn="l">
                        <a:buFontTx/>
                        <a:buAutoNum type="arabicPeriod"/>
                      </a:pP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등록되지 않은 사용자라면 정보 동의 페이지로 이동</a:t>
                      </a:r>
                      <a:endParaRPr lang="en-US" altLang="ko-KR" sz="1100" b="0" i="0" dirty="0">
                        <a:solidFill>
                          <a:srgbClr val="0070C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912F26D-2417-D099-D87B-B408B8AB0652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05113D-F8FB-65DE-AD52-465B8FFB409D}"/>
              </a:ext>
            </a:extLst>
          </p:cNvPr>
          <p:cNvSpPr txBox="1"/>
          <p:nvPr/>
        </p:nvSpPr>
        <p:spPr>
          <a:xfrm>
            <a:off x="5548139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5DF3FF-BE3C-642C-C3BD-49245A547C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0" t="64745" r="1" b="11231"/>
          <a:stretch/>
        </p:blipFill>
        <p:spPr>
          <a:xfrm>
            <a:off x="10223268" y="7432984"/>
            <a:ext cx="3715318" cy="19761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1FD63A-3918-33E9-C776-57BF1D8B3077}"/>
              </a:ext>
            </a:extLst>
          </p:cNvPr>
          <p:cNvSpPr txBox="1"/>
          <p:nvPr/>
        </p:nvSpPr>
        <p:spPr>
          <a:xfrm>
            <a:off x="10212382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04891-954E-2B0F-C1CB-AC63E7A1C3A3}"/>
              </a:ext>
            </a:extLst>
          </p:cNvPr>
          <p:cNvSpPr txBox="1"/>
          <p:nvPr/>
        </p:nvSpPr>
        <p:spPr>
          <a:xfrm>
            <a:off x="9668383" y="7432984"/>
            <a:ext cx="55488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045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5DDB-D750-09C3-6F5E-57711516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A2129F-1400-A583-D389-852F2EA41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PWM-04-02-01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0BD25-4EF8-31A1-13EA-95EADD78A0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건강조언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67221F-36DC-7CF7-77D1-43D58BACD7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FC84B6A-C75C-AB4E-FB31-1AE3C65DD7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2C8DF2B-7530-4797-29CC-0CBBE40DF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096797"/>
              </p:ext>
            </p:extLst>
          </p:nvPr>
        </p:nvGraphicFramePr>
        <p:xfrm>
          <a:off x="14202383" y="638175"/>
          <a:ext cx="3871305" cy="231671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네베게이션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맞춤추천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[R </a:t>
                      </a:r>
                      <a:r>
                        <a:rPr lang="en-US" altLang="ko-KR" sz="1100" dirty="0" err="1"/>
                        <a:t>btn</a:t>
                      </a:r>
                      <a:r>
                        <a:rPr lang="en-US" altLang="ko-KR" sz="1100" dirty="0"/>
                        <a:t>] exit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-Clicked: PWM-04-02</a:t>
                      </a:r>
                      <a:r>
                        <a:rPr lang="ko-KR" altLang="en-US" sz="1100" dirty="0"/>
                        <a:t> 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참고 링크 확인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  <a:hlinkClick r:id="rId3"/>
                        </a:rPr>
                        <a:t>https://www.notion.so/repurehealthcare/15fdedb141ec8016977cd01e8dcb8917</a:t>
                      </a: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AE73C72-62DA-4569-F9C9-2B71A50ED85D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1DE5FF-9E1E-2251-C84B-1A6211C1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80" b="49422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2D6DB9-53C9-246B-A369-349A38E8EB0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49502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7AD7AE-94AA-5CBE-9DFF-799BF19349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6064" y="9209708"/>
            <a:ext cx="3728018" cy="3693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BFC39A-2D0E-6061-B28E-AFE1991ADB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31893" y="1214562"/>
            <a:ext cx="3728018" cy="3693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5AD9FB-21C5-9C58-956A-45BE1DFBBC2B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BC5422-09F1-A066-232C-FC52324757D7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9046-49F6-AAFF-1FD6-DF0BA72FE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4B14F4C-1D92-F313-F4B5-AFC3A1C5C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PWM-04-03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2C5D45-AB92-A4DC-D05C-53834A61E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개인정보 설정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BEB80-88D2-7A09-88FB-214C1BA8A2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15089E0-418E-6236-8B50-C95A5B3F22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2D8D5E8-B017-4A46-28B0-51BC8215B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57863"/>
              </p:ext>
            </p:extLst>
          </p:nvPr>
        </p:nvGraphicFramePr>
        <p:xfrm>
          <a:off x="14202383" y="638175"/>
          <a:ext cx="3871305" cy="339039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네베게이션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맞춤추천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[R </a:t>
                      </a:r>
                      <a:r>
                        <a:rPr lang="en-US" altLang="ko-KR" sz="1100" dirty="0" err="1"/>
                        <a:t>btn</a:t>
                      </a:r>
                      <a:r>
                        <a:rPr lang="en-US" altLang="ko-KR" sz="1100" dirty="0"/>
                        <a:t>] exit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-Clicked: PWM-04-02</a:t>
                      </a:r>
                      <a:r>
                        <a:rPr lang="ko-KR" altLang="en-US" sz="1100" dirty="0"/>
                        <a:t> 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각각에 해당 하는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바텀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시트 활성화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Clicked: 2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활성화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취소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로 돌아가기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계정삭제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게정삭제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진행하고 로그인 페이지로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돌아감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dirty="0"/>
                        <a:t>PWM-01-03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2479FBB-0475-39A7-1306-B253D0CECAAD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9EC56D-C088-3E29-3B70-36223C78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F9FFB2-7F85-84BF-BFF4-28B6CD0FC3A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339" b="339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ABAAE2-D534-9A01-31AC-7DAD8CFCB68F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58BA5-9E14-E1F6-3784-3DEE09F89353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9EE6F-ED51-A34D-115B-902C308DAAF8}"/>
              </a:ext>
            </a:extLst>
          </p:cNvPr>
          <p:cNvSpPr txBox="1"/>
          <p:nvPr/>
        </p:nvSpPr>
        <p:spPr>
          <a:xfrm>
            <a:off x="335294" y="8730733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0C560-2AF3-22BD-496F-521227254F23}"/>
              </a:ext>
            </a:extLst>
          </p:cNvPr>
          <p:cNvSpPr txBox="1"/>
          <p:nvPr/>
        </p:nvSpPr>
        <p:spPr>
          <a:xfrm>
            <a:off x="5549500" y="100226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913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C6803-6385-668E-1356-A2D7961D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C2342A-3302-75E0-528E-7DB0BE13D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PWM-04-04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4C56-915A-3CC3-C495-F5816009F5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라이프 로그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2DEBD6-E3F1-B796-DD68-B4686E2A16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98F5C80-2EAA-98D8-5640-D5CCE30DD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BC7668-400F-3FA1-F5AA-0B075BAA6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522359"/>
              </p:ext>
            </p:extLst>
          </p:nvPr>
        </p:nvGraphicFramePr>
        <p:xfrm>
          <a:off x="14202383" y="638175"/>
          <a:ext cx="3871305" cy="2735629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네베게이션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맞춤추천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Back: </a:t>
                      </a:r>
                      <a:r>
                        <a:rPr lang="en-US" altLang="ko-KR" sz="1100" dirty="0"/>
                        <a:t>PWM-04-01 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캘린더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참고 </a:t>
                      </a:r>
                      <a:r>
                        <a:rPr lang="en-US" altLang="ko-KR" sz="1100" dirty="0"/>
                        <a:t>PWM-02-01, 4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웨어러블 데이터 시각화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심박수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걸음수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dirty="0"/>
                        <a:t>PWM-04-04-01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A5EFEDD-226D-4F37-ADAB-F9B096B3641F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280B1A-5168-70B7-0983-1CD7FE0D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D89E8A-19AD-6F0A-C00C-201A25247EA6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179B50-7F3A-8544-402A-83FA54FC08F4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01D905-F522-AAA6-2A88-F742C82D7661}"/>
              </a:ext>
            </a:extLst>
          </p:cNvPr>
          <p:cNvSpPr txBox="1"/>
          <p:nvPr/>
        </p:nvSpPr>
        <p:spPr>
          <a:xfrm>
            <a:off x="335294" y="401341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86305-7C59-9AA7-36FA-086D9346D51E}"/>
              </a:ext>
            </a:extLst>
          </p:cNvPr>
          <p:cNvSpPr txBox="1"/>
          <p:nvPr/>
        </p:nvSpPr>
        <p:spPr>
          <a:xfrm>
            <a:off x="5549500" y="100226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13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F52D-2715-9705-CCC8-5FB9C322F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4320A5-F8CC-CD5B-DB9D-B3BA03826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PWM-04-04-01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2F1251-AFCB-9EB8-8403-3774753EEF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라이프 로그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1508A5-D02A-B0DD-8BD9-E85813AE40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1472C5B-6B95-2F13-84AF-3983069E1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FD06CBC-8E2B-2062-490E-DCD62CF68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53010"/>
              </p:ext>
            </p:extLst>
          </p:nvPr>
        </p:nvGraphicFramePr>
        <p:xfrm>
          <a:off x="14202383" y="638175"/>
          <a:ext cx="3871305" cy="740225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라이프로그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걸음수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혹은 메인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걸음 수 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Back: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뒤로가기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[tab]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일간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주간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월간 선택 바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현황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일간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선택날짜의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걸음수와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선택한 날짜 기준으로 어제의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걸음수와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비교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주간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주간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평균과 지난 주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걸음수와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비교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월간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월간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평균과 지난 달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걸음수와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비교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그래프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일간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선택날짜 기준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일전까지 노출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주간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선택날짜 기준 포함 이전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주까지 노출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월간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선택날짜 기준 포함 이전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월까지 노출</a:t>
                      </a: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2"/>
                        <a:tabLst/>
                        <a:defRPr/>
                      </a:pP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일간은 기록된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주간과 월간은 기간동안 기록 된 </a:t>
                      </a:r>
                      <a:r>
                        <a:rPr lang="ko-KR" altLang="en-US" sz="11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평균 노출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라이프로그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심박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수 클릭 시 나오는 페이지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해당 일자의 심박수 최저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최고 값 데이터 노출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831914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2-2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심박수 상세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Info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ic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클릭 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2-3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바텀시트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리스트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측정된 리스트 전체 노출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너무 많으므로 동일한 수치는 생략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903298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2-3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심박수 상세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바텀시트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98596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8138BE-A8E8-3765-E9B9-72044535D802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9AEA91-CB3D-7E6B-59B4-1C4E78F335D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487913-9DD8-33EE-1ED1-206A97C881D1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B57828-D53E-931C-0005-C9FC556D8C38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203694-2662-3CB9-BCAB-E40A1A6E5D0C}"/>
              </a:ext>
            </a:extLst>
          </p:cNvPr>
          <p:cNvSpPr txBox="1"/>
          <p:nvPr/>
        </p:nvSpPr>
        <p:spPr>
          <a:xfrm>
            <a:off x="335294" y="401341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C24231-89E4-B640-F365-5F425EA3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t="113" b="28265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272077-EB79-AB11-9587-287C0CD65EB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625983-03B3-0A2E-6218-4CF3EB55C1CA}"/>
              </a:ext>
            </a:extLst>
          </p:cNvPr>
          <p:cNvSpPr txBox="1"/>
          <p:nvPr/>
        </p:nvSpPr>
        <p:spPr>
          <a:xfrm>
            <a:off x="5559025" y="100226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A108B-9D43-1681-413C-A0A4D5B4AEB2}"/>
              </a:ext>
            </a:extLst>
          </p:cNvPr>
          <p:cNvSpPr txBox="1"/>
          <p:nvPr/>
        </p:nvSpPr>
        <p:spPr>
          <a:xfrm>
            <a:off x="324408" y="566895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BF2325-2CA2-8F0C-EB3E-87C953E0D4FF}"/>
              </a:ext>
            </a:extLst>
          </p:cNvPr>
          <p:cNvSpPr txBox="1"/>
          <p:nvPr/>
        </p:nvSpPr>
        <p:spPr>
          <a:xfrm>
            <a:off x="4999536" y="34020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64B16-AE08-66C9-86C0-24C0C6C5492C}"/>
              </a:ext>
            </a:extLst>
          </p:cNvPr>
          <p:cNvSpPr txBox="1"/>
          <p:nvPr/>
        </p:nvSpPr>
        <p:spPr>
          <a:xfrm>
            <a:off x="4999535" y="439385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57115-99DB-A704-1161-ADDF12220A48}"/>
              </a:ext>
            </a:extLst>
          </p:cNvPr>
          <p:cNvSpPr txBox="1"/>
          <p:nvPr/>
        </p:nvSpPr>
        <p:spPr>
          <a:xfrm>
            <a:off x="9669727" y="440621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82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BC323-1D80-38E6-0F1E-EB6C24C5C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992973-9FD1-3D32-7E7E-C2C4D3321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PWM-04-05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3620D0-4787-7A2A-048B-D83D7F6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646695-B054-3B2A-EBC7-A69ACE862D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76AF2C2-AD66-E818-105D-9259FC7AF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28020F-718C-9649-DB4E-FA47F816A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042848"/>
              </p:ext>
            </p:extLst>
          </p:nvPr>
        </p:nvGraphicFramePr>
        <p:xfrm>
          <a:off x="14202383" y="638175"/>
          <a:ext cx="3871305" cy="289518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디바이스 연동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Back: </a:t>
                      </a:r>
                      <a:r>
                        <a:rPr lang="en-US" altLang="ko-KR" sz="1100" dirty="0"/>
                        <a:t>PWM-04-01 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안드로이드일 경우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baseline="0" dirty="0">
                          <a:latin typeface="+mn-ea"/>
                          <a:ea typeface="+mn-ea"/>
                        </a:rPr>
                        <a:t>삼성 헬스와 구글 피트니스만 노출</a:t>
                      </a:r>
                      <a:endParaRPr lang="en-US" altLang="ko-KR" sz="1100" baseline="0" dirty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100" baseline="0" dirty="0">
                          <a:latin typeface="+mn-ea"/>
                          <a:ea typeface="+mn-ea"/>
                        </a:rPr>
                        <a:t>2) IOS</a:t>
                      </a:r>
                      <a:r>
                        <a:rPr lang="ko-KR" altLang="en-US" sz="1100" baseline="0" dirty="0">
                          <a:latin typeface="+mn-ea"/>
                          <a:ea typeface="+mn-ea"/>
                        </a:rPr>
                        <a:t>일 경우</a:t>
                      </a:r>
                      <a:endParaRPr lang="en-US" altLang="ko-KR" sz="1100" baseline="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baseline="0" dirty="0">
                          <a:latin typeface="+mn-ea"/>
                          <a:ea typeface="+mn-ea"/>
                        </a:rPr>
                        <a:t>애플 건강만 노출</a:t>
                      </a:r>
                      <a:endParaRPr lang="en-US" altLang="ko-KR" sz="1100" baseline="0" dirty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100" baseline="0" dirty="0"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1100" baseline="0" dirty="0">
                          <a:latin typeface="+mn-ea"/>
                          <a:ea typeface="+mn-ea"/>
                        </a:rPr>
                        <a:t>연결하기</a:t>
                      </a:r>
                      <a:endParaRPr lang="en-US" altLang="ko-KR" sz="1100" baseline="0" dirty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100" baseline="0" dirty="0">
                          <a:latin typeface="+mn-ea"/>
                          <a:ea typeface="+mn-ea"/>
                        </a:rPr>
                        <a:t>- Clicked: </a:t>
                      </a:r>
                      <a:r>
                        <a:rPr lang="ko-KR" altLang="en-US" sz="1100" baseline="0" dirty="0">
                          <a:latin typeface="+mn-ea"/>
                          <a:ea typeface="+mn-ea"/>
                        </a:rPr>
                        <a:t>디바이스 자체 설정 화면으로 이동</a:t>
                      </a:r>
                      <a:endParaRPr lang="en-US" altLang="ko-KR" sz="1100" baseline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FA1F35-D089-9C78-317C-66B883F19968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3CE1C3-8898-1D20-931F-45707686E97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2F021B-9F9E-39DC-68E4-B001E29C3864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3187E-5ABA-C6F9-38EF-78474B9D533F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1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48320-B821-33FF-2E8D-57F16EBF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E11498-C99D-047B-306D-6E61AAEC5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PWM-04-06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F9CC06-ABD7-C1A0-6638-675ED2942D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약관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A9321C-5AEA-F150-A0C2-4BB68CFF24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76986AD-1504-B409-CB6B-2D4DAEA76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202A93-D62E-5F30-ED80-231BF06A7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45659"/>
              </p:ext>
            </p:extLst>
          </p:nvPr>
        </p:nvGraphicFramePr>
        <p:xfrm>
          <a:off x="14202383" y="638175"/>
          <a:ext cx="3871305" cy="557889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네베게이션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맞춤추천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Back: </a:t>
                      </a:r>
                      <a:r>
                        <a:rPr lang="en-US" altLang="ko-KR" sz="1100" dirty="0"/>
                        <a:t>PWM-04-01 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text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“00”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님의 건강상태에 따른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추천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!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미리 분석된 건강 상태에 맞춰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퓨어윗미가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섭취를 권장하는 상품을 가져왔어요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[Tab]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-Clicked: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카테고리 리스트로 갱신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[List]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-Card Clicked: </a:t>
                      </a:r>
                      <a:r>
                        <a:rPr lang="en-US" altLang="ko-KR" sz="1100" dirty="0"/>
                        <a:t>PWM-03-02,2 </a:t>
                      </a:r>
                      <a:r>
                        <a:rPr lang="ko-KR" altLang="en-US" sz="1100" dirty="0" err="1"/>
                        <a:t>바텀시트</a:t>
                      </a:r>
                      <a:r>
                        <a:rPr lang="ko-KR" altLang="en-US" sz="1100" dirty="0"/>
                        <a:t> 활성화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하트 </a:t>
                      </a:r>
                      <a:r>
                        <a:rPr lang="en-US" altLang="ko-KR" sz="1100" dirty="0" err="1"/>
                        <a:t>ic</a:t>
                      </a:r>
                      <a:r>
                        <a:rPr lang="en-US" altLang="ko-KR" sz="1100" dirty="0"/>
                        <a:t> Clicked: </a:t>
                      </a:r>
                      <a:r>
                        <a:rPr lang="ko-KR" altLang="en-US" sz="1100" dirty="0"/>
                        <a:t>하트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채워지며 해당 리스트 관심상품으로 이동</a:t>
                      </a:r>
                      <a:r>
                        <a:rPr lang="en-US" altLang="ko-KR" sz="1100" dirty="0"/>
                        <a:t>(PWM-03-01-01)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1-4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무한 </a:t>
                      </a:r>
                      <a:r>
                        <a:rPr lang="ko-KR" altLang="en-US" sz="1100" dirty="0" err="1"/>
                        <a:t>스크롤으로</a:t>
                      </a:r>
                      <a:r>
                        <a:rPr lang="ko-KR" altLang="en-US" sz="1100" dirty="0"/>
                        <a:t> 수정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스크롤 시 </a:t>
                      </a:r>
                      <a:r>
                        <a:rPr lang="ko-KR" altLang="en-US" sz="1100" dirty="0" err="1"/>
                        <a:t>스피너</a:t>
                      </a:r>
                      <a:r>
                        <a:rPr lang="ko-KR" altLang="en-US" sz="1100" dirty="0"/>
                        <a:t> 등장하여 로딩중임을 알리도록 함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건강인이라 맞춤 추천이 필요치 않은 경우의 페이지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822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2-1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닫기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해당 구역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invisible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되며 정렬 갱신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831914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ACCD2-E44E-5232-86FA-240D33F32405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10C9A0-EAB5-E60D-9A6D-6F7B694B268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3CDD7D-5F1E-07E5-F572-A5D369EB0E42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213B1-D7AC-B030-5F23-78DB52130465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08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5EBAC-879A-2736-64BA-21F4BA57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C49B8D-E9E1-AA2F-CCEF-3EA3BA964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PWM-04-07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D5E21-16E2-F1B2-10C0-624F936C64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알림 설정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BC3D3F-2AC4-D791-D2C7-A9234E2152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20241217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2EB8588-FB68-F653-7275-E0EB4E7B7F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1A96CC-6AB8-775A-7D09-D546DA1A3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346778"/>
              </p:ext>
            </p:extLst>
          </p:nvPr>
        </p:nvGraphicFramePr>
        <p:xfrm>
          <a:off x="14202383" y="638175"/>
          <a:ext cx="3871305" cy="241601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864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알림설정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클릭 시 나오는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Back: </a:t>
                      </a:r>
                      <a:r>
                        <a:rPr lang="en-US" altLang="ko-KR" sz="1100" dirty="0"/>
                        <a:t>PWM-04-01 </a:t>
                      </a:r>
                      <a:r>
                        <a:rPr lang="ko-KR" altLang="en-US" sz="1100" dirty="0"/>
                        <a:t>로 이동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56775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[Toggle]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섭취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식단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혈당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수면 알림 설정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토글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버튼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646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216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91F3CE-F7C3-0CC9-E91B-16FC2C0BA2E7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DDBD96-4EF7-C96A-0A3E-99E3B6EC7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674FD8-232D-0648-C472-68EA50A07268}"/>
              </a:ext>
            </a:extLst>
          </p:cNvPr>
          <p:cNvSpPr txBox="1"/>
          <p:nvPr/>
        </p:nvSpPr>
        <p:spPr>
          <a:xfrm>
            <a:off x="335294" y="198854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B44EC-C73E-605B-5C52-E2EC547ED7B8}"/>
              </a:ext>
            </a:extLst>
          </p:cNvPr>
          <p:cNvSpPr txBox="1"/>
          <p:nvPr/>
        </p:nvSpPr>
        <p:spPr>
          <a:xfrm>
            <a:off x="331009" y="275728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6BCF6-77BF-B85D-5595-914F658814A1}"/>
              </a:ext>
            </a:extLst>
          </p:cNvPr>
          <p:cNvSpPr txBox="1"/>
          <p:nvPr/>
        </p:nvSpPr>
        <p:spPr>
          <a:xfrm>
            <a:off x="882083" y="1373416"/>
            <a:ext cx="3728018" cy="523220"/>
          </a:xfrm>
          <a:prstGeom prst="rect">
            <a:avLst/>
          </a:prstGeom>
          <a:solidFill>
            <a:srgbClr val="76E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TBD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4194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7E3A4-A8A0-40FA-84CC-34429D5B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D2263EF-D6EE-71D6-E445-F64970506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PWM-01-04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AD1233-AE7A-9AF0-2591-FBF5E5944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약관동의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D11EF6-9A59-6200-3CF5-73C15BBDC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2155116-8E7C-6E7B-D8A6-E68F9A58B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00AF01-8C15-5007-588E-637A8EAE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3993" y="1371600"/>
            <a:ext cx="3696898" cy="8037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2A2227-D8D2-A897-D071-AC81176AA9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9" b="339"/>
          <a:stretch/>
        </p:blipFill>
        <p:spPr>
          <a:xfrm>
            <a:off x="5559025" y="1371600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F2E9FE6-D419-4354-A55B-663B9EB7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68718"/>
              </p:ext>
            </p:extLst>
          </p:nvPr>
        </p:nvGraphicFramePr>
        <p:xfrm>
          <a:off x="14205857" y="638175"/>
          <a:ext cx="3867831" cy="815713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서비스 사용을 위한 약관 동의 화면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Clicked : Back </a:t>
                      </a: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PWM-01-02)</a:t>
                      </a:r>
                      <a:r>
                        <a:rPr lang="ko-KR" altLang="en-US" sz="1100" b="0" baseline="0" dirty="0">
                          <a:latin typeface="+mj-ea"/>
                          <a:ea typeface="+mj-ea"/>
                        </a:rPr>
                        <a:t>페이지로 이동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서비스 이용약관 목록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체크박스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참고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디테일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#2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리스트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이용약관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개인정보 처리방침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민감정보 수집 및 이용약관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br>
                        <a:rPr lang="ko-KR" altLang="en-US" sz="1100" dirty="0"/>
                      </a:b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마케팅 이용 동의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Default: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기본값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Active: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1-2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필수항목 체크박스 모두 선택 시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이용약관 목록 리스트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디테일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#1)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 클릭 시 발생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Clicked: 1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번 화면으로 이동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617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0" baseline="0" dirty="0">
                          <a:solidFill>
                            <a:srgbClr val="0070C0"/>
                          </a:solidFill>
                        </a:rPr>
                        <a:t>디테일한 약관 내용 필요</a:t>
                      </a: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</a:rPr>
                        <a:t>!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https://www.notion.so/repurehealthcare/e3ea35cc0ed34e96bb168073d141b78b</a:t>
                      </a: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2968CB8-DBC8-6DBB-5B24-CD8FF742E9BF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AA285-D40D-2451-B57D-B9DE8F4F2839}"/>
              </a:ext>
            </a:extLst>
          </p:cNvPr>
          <p:cNvSpPr txBox="1"/>
          <p:nvPr/>
        </p:nvSpPr>
        <p:spPr>
          <a:xfrm>
            <a:off x="5548139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A8875-6FCA-1C98-F24D-F866F6E820B7}"/>
              </a:ext>
            </a:extLst>
          </p:cNvPr>
          <p:cNvSpPr txBox="1"/>
          <p:nvPr/>
        </p:nvSpPr>
        <p:spPr>
          <a:xfrm>
            <a:off x="330182" y="19838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A52D3E-6FDE-4111-3F8E-B36BF0FA1EE0}"/>
              </a:ext>
            </a:extLst>
          </p:cNvPr>
          <p:cNvSpPr txBox="1"/>
          <p:nvPr/>
        </p:nvSpPr>
        <p:spPr>
          <a:xfrm>
            <a:off x="330182" y="371092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917C0-21E4-C9D8-D954-F96602E6D8FB}"/>
              </a:ext>
            </a:extLst>
          </p:cNvPr>
          <p:cNvSpPr txBox="1"/>
          <p:nvPr/>
        </p:nvSpPr>
        <p:spPr>
          <a:xfrm>
            <a:off x="330182" y="8689152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968791-A074-E82E-F191-440ED13DE900}"/>
              </a:ext>
            </a:extLst>
          </p:cNvPr>
          <p:cNvSpPr txBox="1"/>
          <p:nvPr/>
        </p:nvSpPr>
        <p:spPr>
          <a:xfrm>
            <a:off x="9274343" y="19838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09611D-4A5F-8F44-0D71-A39BEE766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3832" y="4454584"/>
            <a:ext cx="3302456" cy="15326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8BC6A2-9001-38C3-E283-F1C0D6F8C1D0}"/>
              </a:ext>
            </a:extLst>
          </p:cNvPr>
          <p:cNvSpPr txBox="1"/>
          <p:nvPr/>
        </p:nvSpPr>
        <p:spPr>
          <a:xfrm>
            <a:off x="9833832" y="4192974"/>
            <a:ext cx="1250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디테일 </a:t>
            </a:r>
            <a:r>
              <a:rPr lang="en-US" altLang="ko-KR" sz="1100" dirty="0">
                <a:latin typeface="+mj-ea"/>
                <a:ea typeface="+mj-ea"/>
              </a:rPr>
              <a:t>#1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FAF29-9214-20FC-C41E-10CE048BB3D0}"/>
              </a:ext>
            </a:extLst>
          </p:cNvPr>
          <p:cNvSpPr txBox="1"/>
          <p:nvPr/>
        </p:nvSpPr>
        <p:spPr>
          <a:xfrm>
            <a:off x="9833832" y="5259562"/>
            <a:ext cx="1250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디테일 </a:t>
            </a:r>
            <a:r>
              <a:rPr lang="en-US" altLang="ko-KR" sz="1100" dirty="0">
                <a:latin typeface="+mj-ea"/>
                <a:ea typeface="+mj-ea"/>
              </a:rPr>
              <a:t>#2</a:t>
            </a:r>
            <a:endParaRPr lang="ko-KR" altLang="en-US" sz="1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602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DF8FC3-B047-B4A9-D9AA-7748D247C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PWM-01-05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87D6BA9-FA5E-4209-C4D3-A592A00D24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이메일 인증 </a:t>
            </a:r>
            <a:r>
              <a:rPr lang="en-US" altLang="ko-KR" dirty="0"/>
              <a:t>(MFA)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FF590BA-C7A3-71D8-3C76-08A038A85B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F39E8DC-3011-449B-D8B0-120C94594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0FA7D4-F982-5434-2663-A41195E6D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03993" y="1371600"/>
            <a:ext cx="3696898" cy="803753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F093923-EB34-168B-EFA0-D73F29246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88490"/>
              </p:ext>
            </p:extLst>
          </p:nvPr>
        </p:nvGraphicFramePr>
        <p:xfrm>
          <a:off x="14205857" y="638175"/>
          <a:ext cx="3867831" cy="6900519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이메일을 통한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차 인증 화면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baseline="0" dirty="0">
                          <a:latin typeface="+mj-ea"/>
                          <a:ea typeface="+mj-ea"/>
                        </a:rPr>
                        <a:t>Clicked: Back 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PWM-01-02)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페이지로 이동</a:t>
                      </a:r>
                      <a:endParaRPr lang="en-US" altLang="ko-KR" sz="1100" b="0" baseline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카카오 가입 이메일로 인증번호 발송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인증 번호 입력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유효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페이지 이동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인증번호가 위에 작성된 메일로 </a:t>
                      </a:r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재발송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Active: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인증번호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input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에 데이터 입력 시 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데이터 유효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다음 페이지로 이동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데이터 유효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X &gt;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디테일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#1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1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</a:rPr>
                        <a:t>[</a:t>
                      </a:r>
                      <a:r>
                        <a:rPr lang="ko-KR" altLang="en-US" sz="1100" b="0" baseline="0" dirty="0" err="1">
                          <a:solidFill>
                            <a:srgbClr val="0070C0"/>
                          </a:solidFill>
                        </a:rPr>
                        <a:t>앱</a:t>
                      </a:r>
                      <a:r>
                        <a:rPr lang="ko-KR" altLang="en-US" sz="1100" b="0" baseline="0" dirty="0">
                          <a:solidFill>
                            <a:srgbClr val="0070C0"/>
                          </a:solidFill>
                        </a:rPr>
                        <a:t> 접근권한 안내 목록</a:t>
                      </a: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</a:rPr>
                        <a:t>]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rgbClr val="0070C0"/>
                          </a:solidFill>
                        </a:rPr>
                        <a:t>생체 신호 센서와 </a:t>
                      </a:r>
                      <a:r>
                        <a:rPr lang="ko-KR" altLang="en-US" sz="1100" b="0" baseline="0" dirty="0" err="1">
                          <a:solidFill>
                            <a:srgbClr val="0070C0"/>
                          </a:solidFill>
                        </a:rPr>
                        <a:t>센체</a:t>
                      </a:r>
                      <a:r>
                        <a:rPr lang="ko-KR" altLang="en-US" sz="1100" b="0" baseline="0" dirty="0">
                          <a:solidFill>
                            <a:srgbClr val="0070C0"/>
                          </a:solidFill>
                        </a:rPr>
                        <a:t> 활동에 </a:t>
                      </a:r>
                      <a:r>
                        <a:rPr lang="ko-KR" altLang="en-US" sz="1100" b="0" baseline="0" dirty="0" err="1">
                          <a:solidFill>
                            <a:srgbClr val="0070C0"/>
                          </a:solidFill>
                        </a:rPr>
                        <a:t>엑세스</a:t>
                      </a: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rgbClr val="0070C0"/>
                          </a:solidFill>
                        </a:rPr>
                        <a:t>-</a:t>
                      </a:r>
                      <a:r>
                        <a:rPr lang="ko-KR" altLang="en-US" sz="1100" b="0" baseline="0" dirty="0">
                          <a:solidFill>
                            <a:srgbClr val="0070C0"/>
                          </a:solidFill>
                        </a:rPr>
                        <a:t>알림 허용</a:t>
                      </a: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B76ACD-A7C2-8F77-3D9D-DAB36CD9B529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185A7-AA42-DFCD-1638-291B3A251848}"/>
              </a:ext>
            </a:extLst>
          </p:cNvPr>
          <p:cNvSpPr txBox="1"/>
          <p:nvPr/>
        </p:nvSpPr>
        <p:spPr>
          <a:xfrm>
            <a:off x="330182" y="19838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E1A63-6DD5-0FE2-9BA5-60328D2A503F}"/>
              </a:ext>
            </a:extLst>
          </p:cNvPr>
          <p:cNvSpPr txBox="1"/>
          <p:nvPr/>
        </p:nvSpPr>
        <p:spPr>
          <a:xfrm>
            <a:off x="330182" y="297804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449347-ABFA-AA79-7BE5-337A14A105D6}"/>
              </a:ext>
            </a:extLst>
          </p:cNvPr>
          <p:cNvSpPr txBox="1"/>
          <p:nvPr/>
        </p:nvSpPr>
        <p:spPr>
          <a:xfrm>
            <a:off x="335294" y="553619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3ADB4F-557C-1DA1-E569-060C58866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331" y="4318907"/>
            <a:ext cx="3130840" cy="640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AE7B1E-80C3-659D-6083-78599D98415B}"/>
              </a:ext>
            </a:extLst>
          </p:cNvPr>
          <p:cNvSpPr txBox="1"/>
          <p:nvPr/>
        </p:nvSpPr>
        <p:spPr>
          <a:xfrm>
            <a:off x="5044331" y="3935807"/>
            <a:ext cx="1250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디테일 </a:t>
            </a:r>
            <a:r>
              <a:rPr lang="en-US" altLang="ko-KR" sz="1100" dirty="0">
                <a:latin typeface="+mj-ea"/>
                <a:ea typeface="+mj-ea"/>
              </a:rPr>
              <a:t>#1</a:t>
            </a:r>
            <a:endParaRPr lang="ko-KR" altLang="en-US" sz="1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62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2C938-AC0E-C567-68C7-DFCD4FC0C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E4D8F9-19C2-D53B-1AF9-E9C70BCD8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PWM-01-06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8CAB3-4C5A-D023-9B44-E258F8336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기초정보입력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A08152-E19C-29BD-E408-F6FEE5D64F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6ECEF5-D202-F69B-50AF-83AD14EE7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1412D0-1558-B0E9-8FE4-48CE4901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903993" y="1371600"/>
            <a:ext cx="3696898" cy="8037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5FD139-6941-3534-4854-1C76B6395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974D00-1769-D699-B115-AC9165ADC7D0}"/>
              </a:ext>
            </a:extLst>
          </p:cNvPr>
          <p:cNvSpPr/>
          <p:nvPr/>
        </p:nvSpPr>
        <p:spPr>
          <a:xfrm>
            <a:off x="5554420" y="1371599"/>
            <a:ext cx="3715318" cy="8037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A2693-402C-DBAC-9702-F173DED88BB3}"/>
              </a:ext>
            </a:extLst>
          </p:cNvPr>
          <p:cNvSpPr txBox="1"/>
          <p:nvPr/>
        </p:nvSpPr>
        <p:spPr>
          <a:xfrm>
            <a:off x="5652392" y="1485081"/>
            <a:ext cx="1586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기초정보입력 </a:t>
            </a:r>
            <a:r>
              <a:rPr lang="en-US" altLang="ko-KR" sz="1100" dirty="0">
                <a:latin typeface="+mj-ea"/>
                <a:ea typeface="+mj-ea"/>
              </a:rPr>
              <a:t>#2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2894E-F63F-90E5-5CBC-9A77F17D6A29}"/>
              </a:ext>
            </a:extLst>
          </p:cNvPr>
          <p:cNvSpPr txBox="1"/>
          <p:nvPr/>
        </p:nvSpPr>
        <p:spPr>
          <a:xfrm>
            <a:off x="5652392" y="1816629"/>
            <a:ext cx="291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/>
              </a:rPr>
              <a:t>이름을 알려주세요</a:t>
            </a:r>
            <a:r>
              <a:rPr lang="en-US" altLang="ko-KR" sz="1600" dirty="0">
                <a:effectLst/>
              </a:rPr>
              <a:t>.*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227D2-09CD-CDB7-9BB4-7A1935819AD2}"/>
              </a:ext>
            </a:extLst>
          </p:cNvPr>
          <p:cNvSpPr txBox="1"/>
          <p:nvPr/>
        </p:nvSpPr>
        <p:spPr>
          <a:xfrm>
            <a:off x="5652392" y="2360729"/>
            <a:ext cx="1586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기초정보입력 </a:t>
            </a:r>
            <a:r>
              <a:rPr lang="en-US" altLang="ko-KR" sz="1100" dirty="0">
                <a:latin typeface="+mj-ea"/>
                <a:ea typeface="+mj-ea"/>
              </a:rPr>
              <a:t>#3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66B66-054B-1795-3DC0-69D3BD8C28C6}"/>
              </a:ext>
            </a:extLst>
          </p:cNvPr>
          <p:cNvSpPr txBox="1"/>
          <p:nvPr/>
        </p:nvSpPr>
        <p:spPr>
          <a:xfrm>
            <a:off x="5652392" y="2692277"/>
            <a:ext cx="291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/>
              </a:rPr>
              <a:t>키를 입력해주세요</a:t>
            </a:r>
            <a:r>
              <a:rPr lang="en-US" altLang="ko-KR" sz="1600" dirty="0">
                <a:effectLst/>
              </a:rPr>
              <a:t> .*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DE4A1-3444-F382-6343-A026EDC66C59}"/>
              </a:ext>
            </a:extLst>
          </p:cNvPr>
          <p:cNvSpPr txBox="1"/>
          <p:nvPr/>
        </p:nvSpPr>
        <p:spPr>
          <a:xfrm>
            <a:off x="5652392" y="3366905"/>
            <a:ext cx="1586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기초정보입력 </a:t>
            </a:r>
            <a:r>
              <a:rPr lang="en-US" altLang="ko-KR" sz="1100" dirty="0">
                <a:latin typeface="+mj-ea"/>
                <a:ea typeface="+mj-ea"/>
              </a:rPr>
              <a:t>#4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29A8A7-A421-7284-2EDE-327605302365}"/>
              </a:ext>
            </a:extLst>
          </p:cNvPr>
          <p:cNvSpPr txBox="1"/>
          <p:nvPr/>
        </p:nvSpPr>
        <p:spPr>
          <a:xfrm>
            <a:off x="5652392" y="3698453"/>
            <a:ext cx="291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/>
              </a:rPr>
              <a:t>체중을 입력해주세요</a:t>
            </a:r>
            <a:r>
              <a:rPr lang="en-US" altLang="ko-KR" sz="1600" dirty="0">
                <a:effectLst/>
              </a:rPr>
              <a:t> .*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B840D1-7326-E6A7-C655-02FD46CC7A00}"/>
              </a:ext>
            </a:extLst>
          </p:cNvPr>
          <p:cNvSpPr txBox="1"/>
          <p:nvPr/>
        </p:nvSpPr>
        <p:spPr>
          <a:xfrm>
            <a:off x="5652392" y="4247227"/>
            <a:ext cx="1586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기초정보입력 </a:t>
            </a:r>
            <a:r>
              <a:rPr lang="en-US" altLang="ko-KR" sz="1100" dirty="0">
                <a:latin typeface="+mj-ea"/>
                <a:ea typeface="+mj-ea"/>
              </a:rPr>
              <a:t>#5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FE865-8DFE-5B70-3816-2DD1B85DB78E}"/>
              </a:ext>
            </a:extLst>
          </p:cNvPr>
          <p:cNvSpPr txBox="1"/>
          <p:nvPr/>
        </p:nvSpPr>
        <p:spPr>
          <a:xfrm>
            <a:off x="5652392" y="4578775"/>
            <a:ext cx="291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/>
              </a:rPr>
              <a:t>키를 알려주세요</a:t>
            </a:r>
            <a:r>
              <a:rPr lang="en-US" altLang="ko-KR" sz="1600" dirty="0">
                <a:effectLst/>
              </a:rPr>
              <a:t>.*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9F8D59-B973-06CA-303C-6D0505A9A89A}"/>
              </a:ext>
            </a:extLst>
          </p:cNvPr>
          <p:cNvSpPr txBox="1"/>
          <p:nvPr/>
        </p:nvSpPr>
        <p:spPr>
          <a:xfrm>
            <a:off x="5652392" y="5253902"/>
            <a:ext cx="1586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&gt; </a:t>
            </a:r>
            <a:r>
              <a:rPr lang="ko-KR" altLang="en-US" sz="1100" dirty="0">
                <a:latin typeface="+mj-ea"/>
                <a:ea typeface="+mj-ea"/>
              </a:rPr>
              <a:t>기초정보입력 </a:t>
            </a:r>
            <a:r>
              <a:rPr lang="en-US" altLang="ko-KR" sz="1100" dirty="0">
                <a:latin typeface="+mj-ea"/>
                <a:ea typeface="+mj-ea"/>
              </a:rPr>
              <a:t>#6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A78E55-FE69-4D50-4516-A7E06464B0CF}"/>
              </a:ext>
            </a:extLst>
          </p:cNvPr>
          <p:cNvSpPr txBox="1"/>
          <p:nvPr/>
        </p:nvSpPr>
        <p:spPr>
          <a:xfrm>
            <a:off x="5652392" y="5585450"/>
            <a:ext cx="291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/>
              </a:rPr>
              <a:t>허리둘레를 입력해주세요</a:t>
            </a:r>
            <a:r>
              <a:rPr lang="en-US" altLang="ko-KR" sz="1600" dirty="0">
                <a:effectLst/>
              </a:rPr>
              <a:t>.*</a:t>
            </a:r>
            <a:endParaRPr lang="ko-KR" altLang="en-US" sz="1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C4E4290-DF1A-E365-6D94-D1D5340DC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062594"/>
              </p:ext>
            </p:extLst>
          </p:nvPr>
        </p:nvGraphicFramePr>
        <p:xfrm>
          <a:off x="14205857" y="638175"/>
          <a:ext cx="3867831" cy="702141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기초정보를 입력하는 화면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Back 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기초정보 입력 질문 노출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리스트 참고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Clicked: </a:t>
                      </a: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Yes or No :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다음 질문으로 즉시 이동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Multiple: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하나라도 선택 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1-3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활성화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Active: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답변 입력 데이터 있는 경우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Clicked: PWM-02-01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1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1100" kern="1200" dirty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전체 질문 리스트 </a:t>
                      </a:r>
                      <a:r>
                        <a:rPr lang="en-US" altLang="ko-KR" sz="1100" kern="1200" dirty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기초정보입력</a:t>
                      </a:r>
                      <a:r>
                        <a:rPr lang="en-US" altLang="ko-KR" sz="1100" kern="1200" dirty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#)</a:t>
                      </a:r>
                    </a:p>
                    <a:p>
                      <a:r>
                        <a:rPr lang="en-US" altLang="ko-KR" sz="1100" kern="1200" dirty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https://www.notion.so/repurehealthcare/15bdedb141ec80048d37ddba98f4ce62</a:t>
                      </a:r>
                      <a:endParaRPr lang="en-US" altLang="ko-KR" sz="1100" kern="1200" dirty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endParaRPr lang="ko-KR" altLang="en-US" sz="1100" kern="1200" dirty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정보 동의 항목 체크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기초정보 입력 후 회원 등록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</a:t>
                      </a:r>
                    </a:p>
                    <a:p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/user/register</a:t>
                      </a:r>
                      <a:endParaRPr lang="en-US" altLang="ko-KR" sz="1100" b="0" baseline="0" dirty="0">
                        <a:solidFill>
                          <a:srgbClr val="0070C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100" b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D3BC699-85E8-DF86-F461-5A0AD64E4364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C5BD3-7E0F-96F3-BBB4-1ED8D90BC036}"/>
              </a:ext>
            </a:extLst>
          </p:cNvPr>
          <p:cNvSpPr txBox="1"/>
          <p:nvPr/>
        </p:nvSpPr>
        <p:spPr>
          <a:xfrm>
            <a:off x="330182" y="19838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7AAC2-A425-CCF9-25C9-CE76A4AEAA42}"/>
              </a:ext>
            </a:extLst>
          </p:cNvPr>
          <p:cNvSpPr txBox="1"/>
          <p:nvPr/>
        </p:nvSpPr>
        <p:spPr>
          <a:xfrm>
            <a:off x="330182" y="2978048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5B15C-0D3D-A8C0-A9A4-42DE24BE4DB6}"/>
              </a:ext>
            </a:extLst>
          </p:cNvPr>
          <p:cNvSpPr txBox="1"/>
          <p:nvPr/>
        </p:nvSpPr>
        <p:spPr>
          <a:xfrm>
            <a:off x="335294" y="864950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622F95-962C-78A3-F6FD-EB69F2D5A52E}"/>
              </a:ext>
            </a:extLst>
          </p:cNvPr>
          <p:cNvSpPr txBox="1"/>
          <p:nvPr/>
        </p:nvSpPr>
        <p:spPr>
          <a:xfrm>
            <a:off x="9663778" y="873073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29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62FA-20A0-B950-EE69-AC24F66AB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34ECB23-2EF1-7BB8-0AE2-156911B72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DAA6AAAD-AE7E-A96F-9BDE-233387157D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6924" y="276225"/>
            <a:ext cx="5095875" cy="276225"/>
          </a:xfrm>
        </p:spPr>
        <p:txBody>
          <a:bodyPr/>
          <a:lstStyle/>
          <a:p>
            <a:r>
              <a:rPr lang="ko-KR" altLang="en-US" dirty="0"/>
              <a:t>홈 메인</a:t>
            </a:r>
            <a:r>
              <a:rPr lang="en-US" altLang="ko-KR" dirty="0"/>
              <a:t>-</a:t>
            </a:r>
            <a:r>
              <a:rPr lang="ko-KR" altLang="en-US" dirty="0"/>
              <a:t>데이터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79767E86-BBAF-AA6B-0FF3-C36AA5A682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6BAA11B-B511-AD22-3914-84FA4732D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4CACF-157E-435A-FB32-A5D87F96220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46" b="33116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329EC2-4942-1E3E-35B9-490FA0C7742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8434"/>
          <a:stretch/>
        </p:blipFill>
        <p:spPr>
          <a:xfrm>
            <a:off x="55590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9C5A8B6-CDCB-69B4-5BC9-DF6B3E3CE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190687"/>
              </p:ext>
            </p:extLst>
          </p:nvPr>
        </p:nvGraphicFramePr>
        <p:xfrm>
          <a:off x="14205857" y="638176"/>
          <a:ext cx="3867831" cy="773256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5288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9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후 기록 노출되는 홈 메인 페이지</a:t>
                      </a:r>
                      <a:endParaRPr lang="ko-KR" altLang="en-US" sz="1100" dirty="0"/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0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GNB] 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 고정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Logo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ic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Btn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알림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알림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앱 내의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알림사항이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있는 경우 배지 추가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Clicked: PWM-02-01-XX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캘린더에서 날짜 선택 후 확인을 누르면 해당 날짜의 메인 화면으로 전환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다음페이지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1100" b="0" baseline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39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Default: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날짜로 자동 선택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진한 컬러로 표시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다른 날 클릭 시에도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날짜는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opacity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준 상태로 유지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날짜의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메인페이지로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변경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Scroll: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horizon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일주일 단위로 날짜만 좌우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 고정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광고나 이벤트를 알리는 목적으로 두는 콘텐츠 구역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586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[FAB]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Clicked: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리스트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활성화 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내 버튼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항목의 기록하기 페이지로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[Navigation]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홈 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PWM-02-01)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맞춤추천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(PWM-03-01)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(PWM-04-01)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52527EE-77B9-F2C8-D63F-C8573701B14A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8198E-DE5A-07C7-7790-C618708361AD}"/>
              </a:ext>
            </a:extLst>
          </p:cNvPr>
          <p:cNvSpPr txBox="1"/>
          <p:nvPr/>
        </p:nvSpPr>
        <p:spPr>
          <a:xfrm>
            <a:off x="330182" y="19838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F0FB92-3EBC-1C4B-0483-F07ED1125082}"/>
              </a:ext>
            </a:extLst>
          </p:cNvPr>
          <p:cNvSpPr txBox="1"/>
          <p:nvPr/>
        </p:nvSpPr>
        <p:spPr>
          <a:xfrm>
            <a:off x="330182" y="278067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2CFDB-038F-F9B0-9E61-B1BCF11880F1}"/>
              </a:ext>
            </a:extLst>
          </p:cNvPr>
          <p:cNvSpPr txBox="1"/>
          <p:nvPr/>
        </p:nvSpPr>
        <p:spPr>
          <a:xfrm>
            <a:off x="330182" y="377259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2B497E-F748-3FDE-8516-02EF3C096D7E}"/>
              </a:ext>
            </a:extLst>
          </p:cNvPr>
          <p:cNvSpPr txBox="1"/>
          <p:nvPr/>
        </p:nvSpPr>
        <p:spPr>
          <a:xfrm>
            <a:off x="9274343" y="7876509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A5D14-3979-3BC6-41F7-D56202C54432}"/>
              </a:ext>
            </a:extLst>
          </p:cNvPr>
          <p:cNvSpPr txBox="1"/>
          <p:nvPr/>
        </p:nvSpPr>
        <p:spPr>
          <a:xfrm>
            <a:off x="9275613" y="863544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390631F-AFE4-4BFF-94FC-F371745D8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BF3F4EB-659C-6D8E-4608-7AD5AD12024D}"/>
              </a:ext>
            </a:extLst>
          </p:cNvPr>
          <p:cNvSpPr txBox="1"/>
          <p:nvPr/>
        </p:nvSpPr>
        <p:spPr>
          <a:xfrm>
            <a:off x="10209614" y="999049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7FC29A-3252-A694-0DF8-A4DF89DE0A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2A453EF-8E42-1FF0-B848-4B54EF8277A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92696-F22B-4D0B-3900-DDF1059A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F550C11-8BD5-7D2C-B308-558CF27E9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PWM-02-01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0736F56F-3A29-979C-1E93-41C73946EF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홈 메인</a:t>
            </a:r>
            <a:r>
              <a:rPr lang="en-US" altLang="ko-KR" dirty="0"/>
              <a:t>-</a:t>
            </a:r>
            <a:r>
              <a:rPr lang="ko-KR" altLang="en-US" dirty="0"/>
              <a:t>데이터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C24AD20-6D83-BF79-88BC-C5A233C90A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20241212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8A90A32-AFEF-57E6-4571-4657E9D01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5E7ED-8855-4A48-0D42-3976DD9C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109" b="32973"/>
          <a:stretch/>
        </p:blipFill>
        <p:spPr>
          <a:xfrm>
            <a:off x="894783" y="1371601"/>
            <a:ext cx="3715318" cy="8022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594223-E270-5482-F49B-21F2BFC89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8172"/>
          <a:stretch/>
        </p:blipFill>
        <p:spPr>
          <a:xfrm>
            <a:off x="5571725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101785D-78F2-9F35-E482-2EE5A0DA4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25284"/>
              </p:ext>
            </p:extLst>
          </p:nvPr>
        </p:nvGraphicFramePr>
        <p:xfrm>
          <a:off x="14205857" y="638175"/>
          <a:ext cx="3867831" cy="924878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5517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312659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83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1" dirty="0">
                          <a:solidFill>
                            <a:schemeClr val="tx1"/>
                          </a:solidFill>
                          <a:sym typeface="맑은 고딕"/>
                        </a:rPr>
                        <a:t>description</a:t>
                      </a:r>
                      <a:endParaRPr lang="en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128101" marR="128101" marT="64050" marB="6405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로그인 후 기록 노출되는 홈 메인 페이지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3-1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혈당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하루 혈당기록 페이지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PWM-02-02-01)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혈당 기록을 바탕으로 공복혈당 기록과 그래프 노출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그래프는 최신 기록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 까지의 통계로 함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3-2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칼로리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Clicked: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하루 식단기록 페이지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PWM-02-04-08)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섭취 칼로리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권장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섭취칼로리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섭취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탄단지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비율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권장 섭취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탄단지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비율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3-3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dirty="0" err="1">
                          <a:latin typeface="+mj-ea"/>
                          <a:ea typeface="+mj-ea"/>
                        </a:rPr>
                        <a:t>건기식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하루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기록 페이지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PWM-02-07-02)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이동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건기식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섭취 달성율 노출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체중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하루 체중기록 페이지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PWM-02-06-01)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첫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인입시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기초정보에서 입력한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체중값이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노출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체중변화 그래프 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최근 기록 최대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개를 바탕으로 함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3-5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혈압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하루 혈압기록 페이지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PWM-02-02)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수축기</a:t>
                      </a: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b="0" dirty="0">
                          <a:latin typeface="+mj-ea"/>
                          <a:ea typeface="+mj-ea"/>
                        </a:rPr>
                        <a:t>이완기 막대 그래프로 표시</a:t>
                      </a:r>
                      <a:endParaRPr lang="en-US" altLang="ko-KR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64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3-6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걸음수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Clicked: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라이프로그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걸음수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페이지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PWM-02-08)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1015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b="0" dirty="0"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캘린더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 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Dimd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부분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Clicked: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바텀시트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사라짐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&lt;/&gt;: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한달씩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리셋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오늘날짜로 초기화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변경하기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선택된 날짜 정보로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288266"/>
                  </a:ext>
                </a:extLst>
              </a:tr>
              <a:tr h="1015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참고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홈 화면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: /</a:t>
                      </a:r>
                      <a:r>
                        <a:rPr lang="en-US" altLang="ko-KR" sz="1100" b="0" i="0" dirty="0" err="1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/home</a:t>
                      </a:r>
                      <a:b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</a:b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혈당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혈압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체중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권장 칼로리 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추가 예정</a:t>
                      </a:r>
                      <a:r>
                        <a:rPr lang="en-US" altLang="ko-KR" sz="1100" b="0" i="0" dirty="0">
                          <a:solidFill>
                            <a:srgbClr val="0070C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marL="128101" marR="128101" marT="64050" marB="64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3663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A919437-7B7B-22F5-5B50-273CD5195941}"/>
              </a:ext>
            </a:extLst>
          </p:cNvPr>
          <p:cNvSpPr txBox="1"/>
          <p:nvPr/>
        </p:nvSpPr>
        <p:spPr>
          <a:xfrm>
            <a:off x="883897" y="98956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728AF-0A42-3799-6F77-70BC4A7E9D37}"/>
              </a:ext>
            </a:extLst>
          </p:cNvPr>
          <p:cNvSpPr txBox="1"/>
          <p:nvPr/>
        </p:nvSpPr>
        <p:spPr>
          <a:xfrm>
            <a:off x="882083" y="4498407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B45D81-0DE9-1A45-ED0E-5F9C0FFF77F9}"/>
              </a:ext>
            </a:extLst>
          </p:cNvPr>
          <p:cNvSpPr txBox="1"/>
          <p:nvPr/>
        </p:nvSpPr>
        <p:spPr>
          <a:xfrm>
            <a:off x="894783" y="6657744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2786D2-6C89-96D4-72B2-4C36B2F7D3C5}"/>
              </a:ext>
            </a:extLst>
          </p:cNvPr>
          <p:cNvSpPr txBox="1"/>
          <p:nvPr/>
        </p:nvSpPr>
        <p:spPr>
          <a:xfrm>
            <a:off x="5546325" y="3513641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050657-CF29-F21D-F3D1-5E078DA86942}"/>
              </a:ext>
            </a:extLst>
          </p:cNvPr>
          <p:cNvSpPr txBox="1"/>
          <p:nvPr/>
        </p:nvSpPr>
        <p:spPr>
          <a:xfrm>
            <a:off x="5546324" y="4352446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3E09D-363D-9697-F298-1ABFC7E4F408}"/>
              </a:ext>
            </a:extLst>
          </p:cNvPr>
          <p:cNvSpPr txBox="1"/>
          <p:nvPr/>
        </p:nvSpPr>
        <p:spPr>
          <a:xfrm>
            <a:off x="5546323" y="614948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C66E5-E9B4-1D88-54B0-1D7EC68A8912}"/>
              </a:ext>
            </a:extLst>
          </p:cNvPr>
          <p:cNvSpPr txBox="1"/>
          <p:nvPr/>
        </p:nvSpPr>
        <p:spPr>
          <a:xfrm>
            <a:off x="8727554" y="6149485"/>
            <a:ext cx="559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D7A50-8438-6A40-F2FD-08940BE041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9" b="339"/>
          <a:stretch/>
        </p:blipFill>
        <p:spPr>
          <a:xfrm>
            <a:off x="10223267" y="1371599"/>
            <a:ext cx="3715318" cy="8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E3E25-6CBD-D1C6-1142-B726C886D14C}"/>
              </a:ext>
            </a:extLst>
          </p:cNvPr>
          <p:cNvSpPr txBox="1"/>
          <p:nvPr/>
        </p:nvSpPr>
        <p:spPr>
          <a:xfrm>
            <a:off x="10198184" y="978136"/>
            <a:ext cx="3940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1199F-81A8-70F0-0457-EB176402BD0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86846" y="9209708"/>
            <a:ext cx="3728018" cy="3693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F67FB2-E859-80E8-1B6D-2A5185FA829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552675" y="1214562"/>
            <a:ext cx="372801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0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5358</Words>
  <Application>Microsoft Office PowerPoint</Application>
  <PresentationFormat>사용자 지정</PresentationFormat>
  <Paragraphs>1459</Paragraphs>
  <Slides>46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Malgun Gothic Semilight</vt:lpstr>
      <vt:lpstr>Noto Sans KR</vt:lpstr>
      <vt:lpstr>Noto Sans KR DemiLight</vt:lpstr>
      <vt:lpstr>SF Pro Display Bold</vt:lpstr>
      <vt:lpstr>맑은 고딕</vt:lpstr>
      <vt:lpstr>Arial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IT01</cp:lastModifiedBy>
  <cp:revision>175</cp:revision>
  <dcterms:created xsi:type="dcterms:W3CDTF">2024-12-12T05:47:47Z</dcterms:created>
  <dcterms:modified xsi:type="dcterms:W3CDTF">2024-12-24T01:11:16Z</dcterms:modified>
</cp:coreProperties>
</file>